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6"/>
  </p:notesMasterIdLst>
  <p:sldIdLst>
    <p:sldId id="39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</p:sldIdLst>
  <p:sldSz cx="7569200" cy="10699750"/>
  <p:notesSz cx="75692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23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C164-DB1E-40C4-8F78-04CAE36FB358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803275"/>
            <a:ext cx="2838450" cy="4011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7238" y="5083175"/>
            <a:ext cx="6054725" cy="481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7838" y="10163175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D0763-9BC6-401E-B07D-747C8246E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8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E9C7-DF92-4CC5-9EB6-E134667DD3B0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AD86-221A-48F4-B4D2-92EFEB888986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508C-D999-4F2C-BD54-4661D0E5AC03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D4F5-D0F5-402D-8D44-04A1ED262DE7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C317-214D-4D84-8BDE-E38D2E6BADE8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E4DF-F920-4FFE-BFCA-48AFBC3382E9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what-is-an-oscillator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electrical4u.com/op-amp-or-operational-amplifier-741-ic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jpg"/><Relationship Id="rId13" Type="http://schemas.openxmlformats.org/officeDocument/2006/relationships/image" Target="../media/image391.jpg"/><Relationship Id="rId3" Type="http://schemas.openxmlformats.org/officeDocument/2006/relationships/image" Target="../media/image381.jpg"/><Relationship Id="rId7" Type="http://schemas.openxmlformats.org/officeDocument/2006/relationships/image" Target="../media/image385.jpg"/><Relationship Id="rId12" Type="http://schemas.openxmlformats.org/officeDocument/2006/relationships/image" Target="../media/image390.jpg"/><Relationship Id="rId2" Type="http://schemas.openxmlformats.org/officeDocument/2006/relationships/image" Target="../media/image38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4.jpg"/><Relationship Id="rId11" Type="http://schemas.openxmlformats.org/officeDocument/2006/relationships/image" Target="../media/image389.jpg"/><Relationship Id="rId5" Type="http://schemas.openxmlformats.org/officeDocument/2006/relationships/image" Target="../media/image383.jpg"/><Relationship Id="rId10" Type="http://schemas.openxmlformats.org/officeDocument/2006/relationships/image" Target="../media/image388.jpg"/><Relationship Id="rId4" Type="http://schemas.openxmlformats.org/officeDocument/2006/relationships/image" Target="../media/image382.jpg"/><Relationship Id="rId9" Type="http://schemas.openxmlformats.org/officeDocument/2006/relationships/image" Target="../media/image387.jpg"/><Relationship Id="rId14" Type="http://schemas.openxmlformats.org/officeDocument/2006/relationships/image" Target="../media/image392.jp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jpg"/><Relationship Id="rId3" Type="http://schemas.openxmlformats.org/officeDocument/2006/relationships/image" Target="../media/image394.jpg"/><Relationship Id="rId7" Type="http://schemas.openxmlformats.org/officeDocument/2006/relationships/image" Target="../media/image398.jpg"/><Relationship Id="rId12" Type="http://schemas.openxmlformats.org/officeDocument/2006/relationships/image" Target="../media/image403.jpg"/><Relationship Id="rId2" Type="http://schemas.openxmlformats.org/officeDocument/2006/relationships/image" Target="../media/image39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7.jpg"/><Relationship Id="rId11" Type="http://schemas.openxmlformats.org/officeDocument/2006/relationships/image" Target="../media/image402.jpg"/><Relationship Id="rId5" Type="http://schemas.openxmlformats.org/officeDocument/2006/relationships/image" Target="../media/image396.jpg"/><Relationship Id="rId10" Type="http://schemas.openxmlformats.org/officeDocument/2006/relationships/image" Target="../media/image401.jpg"/><Relationship Id="rId4" Type="http://schemas.openxmlformats.org/officeDocument/2006/relationships/image" Target="../media/image395.jpg"/><Relationship Id="rId9" Type="http://schemas.openxmlformats.org/officeDocument/2006/relationships/image" Target="../media/image400.jp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jpg"/><Relationship Id="rId3" Type="http://schemas.openxmlformats.org/officeDocument/2006/relationships/image" Target="../media/image405.png"/><Relationship Id="rId7" Type="http://schemas.openxmlformats.org/officeDocument/2006/relationships/image" Target="../media/image409.jpg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8.png"/><Relationship Id="rId5" Type="http://schemas.openxmlformats.org/officeDocument/2006/relationships/image" Target="../media/image407.png"/><Relationship Id="rId4" Type="http://schemas.openxmlformats.org/officeDocument/2006/relationships/image" Target="../media/image406.png"/><Relationship Id="rId9" Type="http://schemas.openxmlformats.org/officeDocument/2006/relationships/image" Target="../media/image411.jp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jpg"/><Relationship Id="rId2" Type="http://schemas.openxmlformats.org/officeDocument/2006/relationships/image" Target="../media/image4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what-is-electrical-resistance/" TargetMode="External"/><Relationship Id="rId2" Type="http://schemas.openxmlformats.org/officeDocument/2006/relationships/hyperlink" Target="https://www.electrical4u.com/op-amp-working-principle-of-op-amp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electrosome.com/opamp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hyperlink" Target="https://www.electrical4u.com/what-is-resistor/" TargetMode="External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hyperlink" Target="https://www.electrical4u.com/op-amp-working-principle-of-op-amp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electric-current-and-theory-of-electricity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electrical4u.com/ideal-op-amp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electrical4u.com/voltage-or-electric-potential-difference/" TargetMode="Externa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ical4u.com/negative-feedback-in-op-amp-and-closed-loop-gain-of-op/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s://www.electrical4u.com/voltage-or-electric-potential-difference/" TargetMode="External"/><Relationship Id="rId7" Type="http://schemas.openxmlformats.org/officeDocument/2006/relationships/hyperlink" Target="https://www.electrical4u.com/ideal-op-amp/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www.electrical4u.com/types-of-resisto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kirchhoff-current-law-and-kirchhoff-voltage-law/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www.electrical4u.com/what-is-electrical-resistance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www.electrical4u.com/op-amp-working-principle-of-op-amp/" TargetMode="Externa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electrical4u.com/voltage-or-electric-potential-difference/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hyperlink" Target="https://www.electrical4u.com/what-is-electrical-resistanc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ideal-op-amp/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www.electrical4u.com/inverting-amplifier/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www.electrical4u.com/op-amp-working-principle-of-op-amp/" TargetMode="Externa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hyperlink" Target="https://www.electrical4u.com/kirchhoff-current-law-and-kirchhoff-voltage-law/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ww.electrical4u.com/electric-potenti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www.electrical4u.com/what-is-electrical-resistance/" TargetMode="External"/><Relationship Id="rId9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hyperlink" Target="https://www.electrical4u.com/what-is-capacitor/" TargetMode="External"/><Relationship Id="rId7" Type="http://schemas.openxmlformats.org/officeDocument/2006/relationships/hyperlink" Target="https://www.electrical4u.com/kirchhoff-current-law-and-kirchhoff-voltage-law/" TargetMode="External"/><Relationship Id="rId12" Type="http://schemas.openxmlformats.org/officeDocument/2006/relationships/image" Target="../media/image51.png"/><Relationship Id="rId2" Type="http://schemas.openxmlformats.org/officeDocument/2006/relationships/hyperlink" Target="https://www.electrical4u.com/types-of-resisto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op-amp-working-principle-of-op-amp/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s://www.electrical4u.com/electric-potential/" TargetMode="External"/><Relationship Id="rId10" Type="http://schemas.openxmlformats.org/officeDocument/2006/relationships/image" Target="../media/image49.jpg"/><Relationship Id="rId4" Type="http://schemas.openxmlformats.org/officeDocument/2006/relationships/hyperlink" Target="https://www.electrical4u.com/ideal-op-amp/" TargetMode="External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electrical4u.com/working-principle-of-a-capacitor/" TargetMode="External"/><Relationship Id="rId7" Type="http://schemas.openxmlformats.org/officeDocument/2006/relationships/hyperlink" Target="https://www.electrical4u.com/kirchhoff-current-law-and-kirchhoff-voltage-law/" TargetMode="External"/><Relationship Id="rId12" Type="http://schemas.openxmlformats.org/officeDocument/2006/relationships/image" Target="../media/image56.png"/><Relationship Id="rId2" Type="http://schemas.openxmlformats.org/officeDocument/2006/relationships/hyperlink" Target="https://www.electrical4u.com/inverting-amplifie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voltage-or-electric-potential-difference/" TargetMode="External"/><Relationship Id="rId11" Type="http://schemas.openxmlformats.org/officeDocument/2006/relationships/image" Target="../media/image55.jpg"/><Relationship Id="rId5" Type="http://schemas.openxmlformats.org/officeDocument/2006/relationships/hyperlink" Target="https://www.electrical4u.com/ideal-op-amp/" TargetMode="External"/><Relationship Id="rId10" Type="http://schemas.openxmlformats.org/officeDocument/2006/relationships/image" Target="../media/image54.png"/><Relationship Id="rId4" Type="http://schemas.openxmlformats.org/officeDocument/2006/relationships/hyperlink" Target="https://www.electrical4u.com/op-amp-working-principle-of-op-amp/" TargetMode="Externa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hyperlink" Target="https://en.wikipedia.org/wiki/Voltage" TargetMode="External"/><Relationship Id="rId7" Type="http://schemas.openxmlformats.org/officeDocument/2006/relationships/image" Target="../media/image57.jpg"/><Relationship Id="rId12" Type="http://schemas.openxmlformats.org/officeDocument/2006/relationships/image" Target="../media/image62.jpg"/><Relationship Id="rId2" Type="http://schemas.openxmlformats.org/officeDocument/2006/relationships/hyperlink" Target="https://en.wikipedia.org/wiki/Differential_amplifie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Volts" TargetMode="External"/><Relationship Id="rId11" Type="http://schemas.openxmlformats.org/officeDocument/2006/relationships/image" Target="../media/image61.png"/><Relationship Id="rId5" Type="http://schemas.openxmlformats.org/officeDocument/2006/relationships/hyperlink" Target="https://en.wikipedia.org/wiki/Operational_amplifier" TargetMode="External"/><Relationship Id="rId10" Type="http://schemas.openxmlformats.org/officeDocument/2006/relationships/image" Target="../media/image60.jpg"/><Relationship Id="rId4" Type="http://schemas.openxmlformats.org/officeDocument/2006/relationships/hyperlink" Target="https://en.wikipedia.org/wiki/Amplifier" TargetMode="External"/><Relationship Id="rId9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lectrical_resistance_and_conductance" TargetMode="External"/><Relationship Id="rId13" Type="http://schemas.openxmlformats.org/officeDocument/2006/relationships/hyperlink" Target="https://en.wikipedia.org/wiki/Control_systems_engineering" TargetMode="External"/><Relationship Id="rId18" Type="http://schemas.openxmlformats.org/officeDocument/2006/relationships/hyperlink" Target="https://en.wikipedia.org/wiki/Time-domain" TargetMode="External"/><Relationship Id="rId26" Type="http://schemas.openxmlformats.org/officeDocument/2006/relationships/hyperlink" Target="https://en.wikipedia.org/wiki/Spectrum_analyzer" TargetMode="External"/><Relationship Id="rId3" Type="http://schemas.openxmlformats.org/officeDocument/2006/relationships/hyperlink" Target="https://en.wikipedia.org/wiki/Vacuum" TargetMode="External"/><Relationship Id="rId21" Type="http://schemas.openxmlformats.org/officeDocument/2006/relationships/hyperlink" Target="https://en.wikipedia.org/wiki/Operator_(mathematics)" TargetMode="External"/><Relationship Id="rId7" Type="http://schemas.openxmlformats.org/officeDocument/2006/relationships/hyperlink" Target="https://en.wikipedia.org/wiki/Rectifier" TargetMode="External"/><Relationship Id="rId12" Type="http://schemas.openxmlformats.org/officeDocument/2006/relationships/hyperlink" Target="https://en.wikipedia.org/wiki/Electronics" TargetMode="External"/><Relationship Id="rId17" Type="http://schemas.openxmlformats.org/officeDocument/2006/relationships/hyperlink" Target="https://en.wikipedia.org/wiki/Frequency" TargetMode="External"/><Relationship Id="rId25" Type="http://schemas.openxmlformats.org/officeDocument/2006/relationships/hyperlink" Target="https://en.wikipedia.org/wiki/Inverse_Fourier_transform" TargetMode="External"/><Relationship Id="rId2" Type="http://schemas.openxmlformats.org/officeDocument/2006/relationships/hyperlink" Target="https://en.wikipedia.org/wiki/Electron" TargetMode="External"/><Relationship Id="rId16" Type="http://schemas.openxmlformats.org/officeDocument/2006/relationships/hyperlink" Target="https://en.wikipedia.org/wiki/Signal_(information_theory)" TargetMode="External"/><Relationship Id="rId20" Type="http://schemas.openxmlformats.org/officeDocument/2006/relationships/hyperlink" Target="https://en.wikipedia.org/wiki/Sine_wav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Amplifier" TargetMode="External"/><Relationship Id="rId11" Type="http://schemas.openxmlformats.org/officeDocument/2006/relationships/hyperlink" Target="https://en.wikipedia.org/wiki/Physics" TargetMode="External"/><Relationship Id="rId24" Type="http://schemas.openxmlformats.org/officeDocument/2006/relationships/hyperlink" Target="https://en.wikipedia.org/wiki/Spectrum" TargetMode="External"/><Relationship Id="rId5" Type="http://schemas.openxmlformats.org/officeDocument/2006/relationships/hyperlink" Target="https://en.wikipedia.org/wiki/Electrical_engineering" TargetMode="External"/><Relationship Id="rId15" Type="http://schemas.openxmlformats.org/officeDocument/2006/relationships/hyperlink" Target="https://en.wikipedia.org/wiki/Mathematical_function" TargetMode="External"/><Relationship Id="rId23" Type="http://schemas.openxmlformats.org/officeDocument/2006/relationships/hyperlink" Target="https://en.wikipedia.org/wiki/Fourier_transform" TargetMode="External"/><Relationship Id="rId10" Type="http://schemas.openxmlformats.org/officeDocument/2006/relationships/hyperlink" Target="https://en.wikipedia.org/wiki/Inductance" TargetMode="External"/><Relationship Id="rId19" Type="http://schemas.openxmlformats.org/officeDocument/2006/relationships/hyperlink" Target="https://en.wikipedia.org/wiki/Phase_(waves)" TargetMode="External"/><Relationship Id="rId4" Type="http://schemas.openxmlformats.org/officeDocument/2006/relationships/hyperlink" Target="https://en.wikipedia.org/wiki/Matter" TargetMode="External"/><Relationship Id="rId9" Type="http://schemas.openxmlformats.org/officeDocument/2006/relationships/hyperlink" Target="https://en.wikipedia.org/wiki/Capacitance" TargetMode="External"/><Relationship Id="rId14" Type="http://schemas.openxmlformats.org/officeDocument/2006/relationships/hyperlink" Target="https://en.wikipedia.org/wiki/Statistics" TargetMode="External"/><Relationship Id="rId22" Type="http://schemas.openxmlformats.org/officeDocument/2006/relationships/hyperlink" Target="https://en.wikipedia.org/wiki/Transform_(mathematics)" TargetMode="External"/><Relationship Id="rId27" Type="http://schemas.openxmlformats.org/officeDocument/2006/relationships/hyperlink" Target="https://en.wikipedia.org/wiki/Signal_(electrical_engineering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op-amp-or-operational-amplifier-741-ic/" TargetMode="External"/><Relationship Id="rId2" Type="http://schemas.openxmlformats.org/officeDocument/2006/relationships/hyperlink" Target="https://www.electrical4u.com/integrated-circuits-types-of-ic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https://www.electrical4u.com/concept-of-atom/" TargetMode="External"/><Relationship Id="rId7" Type="http://schemas.openxmlformats.org/officeDocument/2006/relationships/image" Target="../media/image78.png"/><Relationship Id="rId2" Type="http://schemas.openxmlformats.org/officeDocument/2006/relationships/hyperlink" Target="https://www.electrical4u.com/electrical-resistance-and-laws-of-resistanc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p-type-semiconductor/" TargetMode="External"/><Relationship Id="rId5" Type="http://schemas.openxmlformats.org/officeDocument/2006/relationships/hyperlink" Target="https://www.electrical4u.com/voltage-or-electric-potential-difference/" TargetMode="External"/><Relationship Id="rId10" Type="http://schemas.openxmlformats.org/officeDocument/2006/relationships/image" Target="../media/image81.png"/><Relationship Id="rId4" Type="http://schemas.openxmlformats.org/officeDocument/2006/relationships/hyperlink" Target="https://www.electrical4u.com/intrinsic-silicon-and-extrinsic-silicon/" TargetMode="External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www.electrical4u.com/n-type-semiconducto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ical4u.com/best-arduino-starter-kit/" TargetMode="External"/><Relationship Id="rId3" Type="http://schemas.openxmlformats.org/officeDocument/2006/relationships/hyperlink" Target="https://www.electrical4u.com/what-is-electrical-resistance/" TargetMode="External"/><Relationship Id="rId7" Type="http://schemas.openxmlformats.org/officeDocument/2006/relationships/hyperlink" Target="https://www.electrical4u.com/p-n-junction-theory-behind-p-n-junction/" TargetMode="External"/><Relationship Id="rId2" Type="http://schemas.openxmlformats.org/officeDocument/2006/relationships/hyperlink" Target="https://www.electrical4u.com/electric-current-and-theory-of-electricit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diode-working-principle-and-types-of-diode/#types-of-diode" TargetMode="External"/><Relationship Id="rId5" Type="http://schemas.openxmlformats.org/officeDocument/2006/relationships/hyperlink" Target="https://www.electrical4u.com/theory-of-semiconductor/" TargetMode="External"/><Relationship Id="rId10" Type="http://schemas.openxmlformats.org/officeDocument/2006/relationships/image" Target="../media/image86.png"/><Relationship Id="rId4" Type="http://schemas.openxmlformats.org/officeDocument/2006/relationships/hyperlink" Target="https://www.electrical4u.com/electric-circuit-or-electrical-network/" TargetMode="External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resources.orcad.com/orcad-blog/2019-rf-harmonic-balance-analysis-for-nonlinear-circuits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ical4u.com/diode-working-principle-and-types-of-diode/" TargetMode="External"/><Relationship Id="rId3" Type="http://schemas.openxmlformats.org/officeDocument/2006/relationships/hyperlink" Target="https://www.electrical4u.com/avalanche-breakdown/" TargetMode="External"/><Relationship Id="rId7" Type="http://schemas.openxmlformats.org/officeDocument/2006/relationships/hyperlink" Target="https://www.electrical4u.com/what-is-electrical-resistance/" TargetMode="External"/><Relationship Id="rId12" Type="http://schemas.openxmlformats.org/officeDocument/2006/relationships/image" Target="../media/image97.jpg"/><Relationship Id="rId2" Type="http://schemas.openxmlformats.org/officeDocument/2006/relationships/hyperlink" Target="https://www.electrical4u.com/voltage-or-electric-potential-differenc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what-is-zener-diode/" TargetMode="External"/><Relationship Id="rId11" Type="http://schemas.openxmlformats.org/officeDocument/2006/relationships/image" Target="../media/image96.png"/><Relationship Id="rId5" Type="http://schemas.openxmlformats.org/officeDocument/2006/relationships/hyperlink" Target="https://www.electrical4u.com/zener-breakdown/" TargetMode="External"/><Relationship Id="rId10" Type="http://schemas.openxmlformats.org/officeDocument/2006/relationships/image" Target="../media/image95.jpg"/><Relationship Id="rId4" Type="http://schemas.openxmlformats.org/officeDocument/2006/relationships/hyperlink" Target="https://www.electrical4u.com/avalanche-diode/" TargetMode="External"/><Relationship Id="rId9" Type="http://schemas.openxmlformats.org/officeDocument/2006/relationships/hyperlink" Target="https://www.electrical4u.com/voltage-sourc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ical4u.com/zener-breakdown/" TargetMode="External"/><Relationship Id="rId3" Type="http://schemas.openxmlformats.org/officeDocument/2006/relationships/hyperlink" Target="https://www.electrical4u.com/voltage-or-electric-potential-difference/" TargetMode="External"/><Relationship Id="rId7" Type="http://schemas.openxmlformats.org/officeDocument/2006/relationships/hyperlink" Target="https://www.electrical4u.com/avalanche-breakdown/" TargetMode="External"/><Relationship Id="rId12" Type="http://schemas.openxmlformats.org/officeDocument/2006/relationships/image" Target="../media/image101.png"/><Relationship Id="rId2" Type="http://schemas.openxmlformats.org/officeDocument/2006/relationships/hyperlink" Target="https://www.electrical4u.com/p-n-junction-dio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what-is-electric-field/" TargetMode="External"/><Relationship Id="rId11" Type="http://schemas.openxmlformats.org/officeDocument/2006/relationships/hyperlink" Target="https://www.electrical4u.com/voltage-source/" TargetMode="External"/><Relationship Id="rId5" Type="http://schemas.openxmlformats.org/officeDocument/2006/relationships/hyperlink" Target="https://www.electrical4u.com/electric-current-and-theory-of-electricity/" TargetMode="External"/><Relationship Id="rId10" Type="http://schemas.openxmlformats.org/officeDocument/2006/relationships/hyperlink" Target="https://www.electrical4u.com/concept-of-atom/" TargetMode="External"/><Relationship Id="rId4" Type="http://schemas.openxmlformats.org/officeDocument/2006/relationships/hyperlink" Target="https://www.electrical4u.com/diode-working-principle-and-types-of-diode/" TargetMode="External"/><Relationship Id="rId9" Type="http://schemas.openxmlformats.org/officeDocument/2006/relationships/hyperlink" Target="https://www.electrical4u.com/p-n-junction-theory-behind-p-n-junction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hyperlink" Target="https://www.electrical4u.com/electric-current-and-theory-of-electricity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terms.com/definition/smartphone" TargetMode="External"/><Relationship Id="rId3" Type="http://schemas.openxmlformats.org/officeDocument/2006/relationships/hyperlink" Target="https://www.electrical4u.com/theory-of-semiconductor/" TargetMode="External"/><Relationship Id="rId7" Type="http://schemas.openxmlformats.org/officeDocument/2006/relationships/hyperlink" Target="https://techterms.com/definition/tablet" TargetMode="External"/><Relationship Id="rId2" Type="http://schemas.openxmlformats.org/officeDocument/2006/relationships/hyperlink" Target="https://www.electrical4u.com/p-n-junction-dio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chterms.com/definition/laptop" TargetMode="External"/><Relationship Id="rId5" Type="http://schemas.openxmlformats.org/officeDocument/2006/relationships/hyperlink" Target="https://techterms.com/definition/monitor" TargetMode="External"/><Relationship Id="rId10" Type="http://schemas.openxmlformats.org/officeDocument/2006/relationships/image" Target="../media/image106.jpg"/><Relationship Id="rId4" Type="http://schemas.openxmlformats.org/officeDocument/2006/relationships/hyperlink" Target="https://www.electrical4u.com/diode-working-principle-and-types-of-diode/" TargetMode="External"/><Relationship Id="rId9" Type="http://schemas.openxmlformats.org/officeDocument/2006/relationships/image" Target="../media/image10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terms.com/definition/tft" TargetMode="External"/><Relationship Id="rId13" Type="http://schemas.openxmlformats.org/officeDocument/2006/relationships/hyperlink" Target="https://electronicsclub.info/powersupplies.htm#rectifier" TargetMode="External"/><Relationship Id="rId3" Type="http://schemas.openxmlformats.org/officeDocument/2006/relationships/hyperlink" Target="https://techterms.com/definition/pixel" TargetMode="External"/><Relationship Id="rId7" Type="http://schemas.openxmlformats.org/officeDocument/2006/relationships/hyperlink" Target="https://techterms.com/definition/active-matrix" TargetMode="External"/><Relationship Id="rId12" Type="http://schemas.openxmlformats.org/officeDocument/2006/relationships/hyperlink" Target="https://electronicsclub.info/powersupplies.htm#transformer" TargetMode="External"/><Relationship Id="rId2" Type="http://schemas.openxmlformats.org/officeDocument/2006/relationships/hyperlink" Target="https://techterms.com/definition/crt" TargetMode="Externa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chterms.com/definition/passive-matrix" TargetMode="External"/><Relationship Id="rId11" Type="http://schemas.openxmlformats.org/officeDocument/2006/relationships/hyperlink" Target="https://techterms.com/definition/oled" TargetMode="External"/><Relationship Id="rId5" Type="http://schemas.openxmlformats.org/officeDocument/2006/relationships/hyperlink" Target="https://techterms.com/definition/matrix" TargetMode="External"/><Relationship Id="rId15" Type="http://schemas.openxmlformats.org/officeDocument/2006/relationships/hyperlink" Target="https://electronicsclub.info/powersupplies.htm#regulator" TargetMode="External"/><Relationship Id="rId10" Type="http://schemas.openxmlformats.org/officeDocument/2006/relationships/hyperlink" Target="https://techterms.com/definition/led" TargetMode="External"/><Relationship Id="rId4" Type="http://schemas.openxmlformats.org/officeDocument/2006/relationships/hyperlink" Target="https://techterms.com/definition/rgb" TargetMode="External"/><Relationship Id="rId9" Type="http://schemas.openxmlformats.org/officeDocument/2006/relationships/hyperlink" Target="https://techterms.com/definition/transistor" TargetMode="External"/><Relationship Id="rId14" Type="http://schemas.openxmlformats.org/officeDocument/2006/relationships/hyperlink" Target="https://electronicsclub.info/powersupplies.htm#smoothi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-and-radio-electronics.com/blog/alternating-current-ac/" TargetMode="External"/><Relationship Id="rId7" Type="http://schemas.openxmlformats.org/officeDocument/2006/relationships/image" Target="../media/image110.jpg"/><Relationship Id="rId2" Type="http://schemas.openxmlformats.org/officeDocument/2006/relationships/hyperlink" Target="https://www.physics-and-radio-electronics.com/electronic-devices-and-circuits/semiconductor-diodes/pnjunctionsemiconductordiode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hyperlink" Target="http://www.physics-and-radio-electronics.com/blog/direct-current-dc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hyperlink" Target="https://www.electrical4u.com/voltage-or-electric-potential-difference/" TargetMode="External"/><Relationship Id="rId7" Type="http://schemas.openxmlformats.org/officeDocument/2006/relationships/hyperlink" Target="https://www.electrical4u.com/what-is-transformer-definition-working-principle-of-transformer/" TargetMode="External"/><Relationship Id="rId2" Type="http://schemas.openxmlformats.org/officeDocument/2006/relationships/hyperlink" Target="https://www.electrical4u.com/rectifier-type-instrument-construction-principle-of-operation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electric-current-and-theory-of-electricity/" TargetMode="External"/><Relationship Id="rId5" Type="http://schemas.openxmlformats.org/officeDocument/2006/relationships/hyperlink" Target="https://www.electrical4u.com/full-wave-rectifiers/" TargetMode="External"/><Relationship Id="rId4" Type="http://schemas.openxmlformats.org/officeDocument/2006/relationships/hyperlink" Target="https://www.electrical4u.com/diode-working-principle-and-types-of-diode/" TargetMode="External"/><Relationship Id="rId9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hyperlink" Target="https://www.electrical4u.com/step-down-transformer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jpg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gital_circuits" TargetMode="External"/><Relationship Id="rId3" Type="http://schemas.openxmlformats.org/officeDocument/2006/relationships/hyperlink" Target="https://en.wikipedia.org/wiki/Discrete_space" TargetMode="External"/><Relationship Id="rId7" Type="http://schemas.openxmlformats.org/officeDocument/2006/relationships/hyperlink" Target="https://en.wikipedia.org/wiki/Information_state" TargetMode="External"/><Relationship Id="rId2" Type="http://schemas.openxmlformats.org/officeDocument/2006/relationships/hyperlink" Target="https://en.wikipedia.org/wiki/Signal_(electrical_engineering)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Real_number" TargetMode="External"/><Relationship Id="rId5" Type="http://schemas.openxmlformats.org/officeDocument/2006/relationships/hyperlink" Target="https://en.wikipedia.org/wiki/Continuity_(mathematics)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en.wikipedia.org/wiki/Analog_signal" TargetMode="External"/><Relationship Id="rId9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hyperlink" Target="https://www.electrical4u.com/diode-working-principle-and-types-of-dio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g"/><Relationship Id="rId5" Type="http://schemas.openxmlformats.org/officeDocument/2006/relationships/hyperlink" Target="https://circuitglobe.com/wp-content/uploads/2015/12/CENTER-TAPPED-FULL-WAVE-RECTIFIER-FIG-1-compressor.jpg" TargetMode="External"/><Relationship Id="rId4" Type="http://schemas.openxmlformats.org/officeDocument/2006/relationships/image" Target="../media/image1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hyperlink" Target="https://circuitglobe.com/wp-content/uploads/2015/12/FULL-WAVE-BRIDGE-RECTIFIER-FIG-1-compressor.jpg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7" Type="http://schemas.openxmlformats.org/officeDocument/2006/relationships/image" Target="../media/image128.jpg"/><Relationship Id="rId2" Type="http://schemas.openxmlformats.org/officeDocument/2006/relationships/hyperlink" Target="https://circuitglobe.com/wp-content/uploads/2015/12/FULL-WAVE-BRIDGE-RECTIFIER-FIG-2-compressor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ircuitglobe.com/wp-content/uploads/2015/12/FULL-WAVE-BRIDGE-RECTIFIER-FIG-4-compressor.jpg" TargetMode="External"/><Relationship Id="rId5" Type="http://schemas.openxmlformats.org/officeDocument/2006/relationships/image" Target="../media/image127.jpg"/><Relationship Id="rId4" Type="http://schemas.openxmlformats.org/officeDocument/2006/relationships/hyperlink" Target="https://circuitglobe.com/wp-content/uploads/2015/12/FULL-WAVE-BRIDGE-RECTIFIER-FIG-3-compressor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voltage-or-electric-potential-difference/" TargetMode="External"/><Relationship Id="rId2" Type="http://schemas.openxmlformats.org/officeDocument/2006/relationships/hyperlink" Target="https://www.electrical4u.com/half-wave-rectifier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hyperlink" Target="https://www.electrical4u.com/rms-or-root-mean-square-value-of-ac-sign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jp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hyperlink" Target="https://www.electrical4u.com/rms-or-root-mean-square-value-of-ac-sign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_digit" TargetMode="External"/><Relationship Id="rId2" Type="http://schemas.openxmlformats.org/officeDocument/2006/relationships/hyperlink" Target="https://en.wikipedia.org/wiki/Boolean_domai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mplitude" TargetMode="External"/><Relationship Id="rId13" Type="http://schemas.openxmlformats.org/officeDocument/2006/relationships/hyperlink" Target="https://en.wikipedia.org/wiki/Audio_amplifier" TargetMode="External"/><Relationship Id="rId3" Type="http://schemas.openxmlformats.org/officeDocument/2006/relationships/hyperlink" Target="https://en.wikipedia.org/wiki/Signal_(information_theory)" TargetMode="External"/><Relationship Id="rId7" Type="http://schemas.openxmlformats.org/officeDocument/2006/relationships/hyperlink" Target="https://en.wikipedia.org/wiki/Power_supply" TargetMode="External"/><Relationship Id="rId12" Type="http://schemas.openxmlformats.org/officeDocument/2006/relationships/hyperlink" Target="https://en.wikipedia.org/wiki/Frequency" TargetMode="External"/><Relationship Id="rId2" Type="http://schemas.openxmlformats.org/officeDocument/2006/relationships/hyperlink" Target="https://en.wikipedia.org/wiki/Power_(physics)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Two-port_network" TargetMode="External"/><Relationship Id="rId11" Type="http://schemas.openxmlformats.org/officeDocument/2006/relationships/hyperlink" Target="https://en.wikipedia.org/wiki/Electrical_circuit" TargetMode="External"/><Relationship Id="rId5" Type="http://schemas.openxmlformats.org/officeDocument/2006/relationships/hyperlink" Target="https://en.wikipedia.org/wiki/Electric_current" TargetMode="External"/><Relationship Id="rId15" Type="http://schemas.openxmlformats.org/officeDocument/2006/relationships/hyperlink" Target="https://en.wikipedia.org/wiki/Radio_frequency" TargetMode="External"/><Relationship Id="rId10" Type="http://schemas.openxmlformats.org/officeDocument/2006/relationships/hyperlink" Target="https://en.wikipedia.org/wiki/Power_gain" TargetMode="External"/><Relationship Id="rId4" Type="http://schemas.openxmlformats.org/officeDocument/2006/relationships/hyperlink" Target="https://en.wikipedia.org/wiki/Voltage" TargetMode="External"/><Relationship Id="rId9" Type="http://schemas.openxmlformats.org/officeDocument/2006/relationships/hyperlink" Target="https://en.wikipedia.org/wiki/Gain_(electronics)" TargetMode="External"/><Relationship Id="rId14" Type="http://schemas.openxmlformats.org/officeDocument/2006/relationships/hyperlink" Target="https://en.wikipedia.org/wiki/Soun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g"/><Relationship Id="rId2" Type="http://schemas.openxmlformats.org/officeDocument/2006/relationships/hyperlink" Target="https://www.electrical4u.com/voltage-drop-calculation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9.png"/><Relationship Id="rId5" Type="http://schemas.openxmlformats.org/officeDocument/2006/relationships/image" Target="../media/image178.jpg"/><Relationship Id="rId4" Type="http://schemas.openxmlformats.org/officeDocument/2006/relationships/image" Target="../media/image1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4.jpg"/><Relationship Id="rId5" Type="http://schemas.openxmlformats.org/officeDocument/2006/relationships/image" Target="../media/image183.png"/><Relationship Id="rId4" Type="http://schemas.openxmlformats.org/officeDocument/2006/relationships/image" Target="../media/image18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jpg"/><Relationship Id="rId5" Type="http://schemas.openxmlformats.org/officeDocument/2006/relationships/image" Target="../media/image188.jpg"/><Relationship Id="rId4" Type="http://schemas.openxmlformats.org/officeDocument/2006/relationships/image" Target="../media/image18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7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jpg"/><Relationship Id="rId5" Type="http://schemas.openxmlformats.org/officeDocument/2006/relationships/image" Target="../media/image201.png"/><Relationship Id="rId4" Type="http://schemas.openxmlformats.org/officeDocument/2006/relationships/image" Target="../media/image200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6.png"/><Relationship Id="rId4" Type="http://schemas.openxmlformats.org/officeDocument/2006/relationships/image" Target="../media/image20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9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g"/><Relationship Id="rId2" Type="http://schemas.openxmlformats.org/officeDocument/2006/relationships/image" Target="../media/image2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5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g"/><Relationship Id="rId2" Type="http://schemas.openxmlformats.org/officeDocument/2006/relationships/image" Target="../media/image2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jpg"/><Relationship Id="rId5" Type="http://schemas.openxmlformats.org/officeDocument/2006/relationships/image" Target="../media/image229.jpg"/><Relationship Id="rId4" Type="http://schemas.openxmlformats.org/officeDocument/2006/relationships/image" Target="../media/image228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g"/><Relationship Id="rId7" Type="http://schemas.openxmlformats.org/officeDocument/2006/relationships/image" Target="../media/image236.jpg"/><Relationship Id="rId2" Type="http://schemas.openxmlformats.org/officeDocument/2006/relationships/image" Target="../media/image2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5.jpg"/><Relationship Id="rId5" Type="http://schemas.openxmlformats.org/officeDocument/2006/relationships/image" Target="../media/image234.jpg"/><Relationship Id="rId4" Type="http://schemas.openxmlformats.org/officeDocument/2006/relationships/image" Target="../media/image233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jpg"/><Relationship Id="rId3" Type="http://schemas.openxmlformats.org/officeDocument/2006/relationships/image" Target="../media/image238.jpg"/><Relationship Id="rId7" Type="http://schemas.openxmlformats.org/officeDocument/2006/relationships/image" Target="../media/image242.png"/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1.jpg"/><Relationship Id="rId11" Type="http://schemas.openxmlformats.org/officeDocument/2006/relationships/image" Target="../media/image246.jpg"/><Relationship Id="rId5" Type="http://schemas.openxmlformats.org/officeDocument/2006/relationships/image" Target="../media/image240.jpg"/><Relationship Id="rId10" Type="http://schemas.openxmlformats.org/officeDocument/2006/relationships/image" Target="../media/image245.png"/><Relationship Id="rId4" Type="http://schemas.openxmlformats.org/officeDocument/2006/relationships/image" Target="../media/image239.jpg"/><Relationship Id="rId9" Type="http://schemas.openxmlformats.org/officeDocument/2006/relationships/image" Target="../media/image2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integrated-circuits-types-of-ic/" TargetMode="External"/><Relationship Id="rId2" Type="http://schemas.openxmlformats.org/officeDocument/2006/relationships/hyperlink" Target="https://www.electrical4u.com/types-of-resisto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www.electrical4u.com/op-amp-or-operational-amplifier-741-ic/" TargetMode="Externa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jpg"/><Relationship Id="rId3" Type="http://schemas.openxmlformats.org/officeDocument/2006/relationships/image" Target="../media/image248.jpg"/><Relationship Id="rId7" Type="http://schemas.openxmlformats.org/officeDocument/2006/relationships/image" Target="../media/image252.jpg"/><Relationship Id="rId2" Type="http://schemas.openxmlformats.org/officeDocument/2006/relationships/image" Target="../media/image2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1.jpg"/><Relationship Id="rId5" Type="http://schemas.openxmlformats.org/officeDocument/2006/relationships/image" Target="../media/image250.jpg"/><Relationship Id="rId4" Type="http://schemas.openxmlformats.org/officeDocument/2006/relationships/image" Target="../media/image249.jp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jpg"/><Relationship Id="rId3" Type="http://schemas.openxmlformats.org/officeDocument/2006/relationships/image" Target="../media/image255.jpg"/><Relationship Id="rId7" Type="http://schemas.openxmlformats.org/officeDocument/2006/relationships/image" Target="../media/image259.jpg"/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8.jpg"/><Relationship Id="rId5" Type="http://schemas.openxmlformats.org/officeDocument/2006/relationships/image" Target="../media/image257.jpg"/><Relationship Id="rId4" Type="http://schemas.openxmlformats.org/officeDocument/2006/relationships/image" Target="../media/image256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g"/><Relationship Id="rId2" Type="http://schemas.openxmlformats.org/officeDocument/2006/relationships/image" Target="../media/image26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5.jpg"/><Relationship Id="rId5" Type="http://schemas.openxmlformats.org/officeDocument/2006/relationships/image" Target="../media/image264.jpg"/><Relationship Id="rId4" Type="http://schemas.openxmlformats.org/officeDocument/2006/relationships/image" Target="../media/image263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g"/><Relationship Id="rId7" Type="http://schemas.openxmlformats.org/officeDocument/2006/relationships/image" Target="../media/image272.jpg"/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1.jpg"/><Relationship Id="rId5" Type="http://schemas.openxmlformats.org/officeDocument/2006/relationships/image" Target="../media/image270.jpg"/><Relationship Id="rId4" Type="http://schemas.openxmlformats.org/officeDocument/2006/relationships/image" Target="../media/image269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jpg"/><Relationship Id="rId3" Type="http://schemas.openxmlformats.org/officeDocument/2006/relationships/image" Target="../media/image274.jpg"/><Relationship Id="rId7" Type="http://schemas.openxmlformats.org/officeDocument/2006/relationships/image" Target="../media/image278.jpg"/><Relationship Id="rId2" Type="http://schemas.openxmlformats.org/officeDocument/2006/relationships/image" Target="../media/image27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7.jpg"/><Relationship Id="rId5" Type="http://schemas.openxmlformats.org/officeDocument/2006/relationships/image" Target="../media/image276.jpg"/><Relationship Id="rId10" Type="http://schemas.openxmlformats.org/officeDocument/2006/relationships/image" Target="../media/image281.jpg"/><Relationship Id="rId4" Type="http://schemas.openxmlformats.org/officeDocument/2006/relationships/image" Target="../media/image275.jpg"/><Relationship Id="rId9" Type="http://schemas.openxmlformats.org/officeDocument/2006/relationships/image" Target="../media/image280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g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jp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jpg"/><Relationship Id="rId2" Type="http://schemas.openxmlformats.org/officeDocument/2006/relationships/image" Target="../media/image2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9.jpg"/><Relationship Id="rId5" Type="http://schemas.openxmlformats.org/officeDocument/2006/relationships/image" Target="../media/image288.jpg"/><Relationship Id="rId4" Type="http://schemas.openxmlformats.org/officeDocument/2006/relationships/image" Target="../media/image287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jpg"/><Relationship Id="rId13" Type="http://schemas.openxmlformats.org/officeDocument/2006/relationships/image" Target="../media/image301.jpg"/><Relationship Id="rId3" Type="http://schemas.openxmlformats.org/officeDocument/2006/relationships/image" Target="../media/image291.png"/><Relationship Id="rId7" Type="http://schemas.openxmlformats.org/officeDocument/2006/relationships/image" Target="../media/image295.jpg"/><Relationship Id="rId12" Type="http://schemas.openxmlformats.org/officeDocument/2006/relationships/image" Target="../media/image300.jpg"/><Relationship Id="rId2" Type="http://schemas.openxmlformats.org/officeDocument/2006/relationships/image" Target="../media/image29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jpg"/><Relationship Id="rId11" Type="http://schemas.openxmlformats.org/officeDocument/2006/relationships/image" Target="../media/image299.jpg"/><Relationship Id="rId5" Type="http://schemas.openxmlformats.org/officeDocument/2006/relationships/image" Target="../media/image293.jpg"/><Relationship Id="rId15" Type="http://schemas.openxmlformats.org/officeDocument/2006/relationships/image" Target="../media/image303.jpg"/><Relationship Id="rId10" Type="http://schemas.openxmlformats.org/officeDocument/2006/relationships/image" Target="../media/image298.jpg"/><Relationship Id="rId4" Type="http://schemas.openxmlformats.org/officeDocument/2006/relationships/image" Target="../media/image292.png"/><Relationship Id="rId9" Type="http://schemas.openxmlformats.org/officeDocument/2006/relationships/image" Target="../media/image297.jpg"/><Relationship Id="rId14" Type="http://schemas.openxmlformats.org/officeDocument/2006/relationships/image" Target="../media/image30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ectrical4u.com/differentiator/" TargetMode="External"/><Relationship Id="rId3" Type="http://schemas.openxmlformats.org/officeDocument/2006/relationships/hyperlink" Target="https://www.electrical4u.com/what-is-electrical-resistance/" TargetMode="External"/><Relationship Id="rId7" Type="http://schemas.openxmlformats.org/officeDocument/2006/relationships/hyperlink" Target="https://www.electrical4u.com/summing-amplifier/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s://www.electrical4u.com/ideal-op-amp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lectrical4u.com/non-inverting-amplifier/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s://www.electrical4u.com/inverting-amplifier/" TargetMode="External"/><Relationship Id="rId10" Type="http://schemas.openxmlformats.org/officeDocument/2006/relationships/hyperlink" Target="https://www.electrical4u.com/wien-bridge-oscillator/" TargetMode="External"/><Relationship Id="rId4" Type="http://schemas.openxmlformats.org/officeDocument/2006/relationships/hyperlink" Target="https://www.electrical4u.com/electric-current-and-theory-of-electricity/" TargetMode="External"/><Relationship Id="rId9" Type="http://schemas.openxmlformats.org/officeDocument/2006/relationships/hyperlink" Target="https://www.electrical4u.com/integrator/" TargetMode="Externa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jpg"/><Relationship Id="rId3" Type="http://schemas.openxmlformats.org/officeDocument/2006/relationships/image" Target="../media/image305.jpg"/><Relationship Id="rId7" Type="http://schemas.openxmlformats.org/officeDocument/2006/relationships/image" Target="../media/image309.jpg"/><Relationship Id="rId2" Type="http://schemas.openxmlformats.org/officeDocument/2006/relationships/image" Target="../media/image30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8.jpg"/><Relationship Id="rId5" Type="http://schemas.openxmlformats.org/officeDocument/2006/relationships/image" Target="../media/image307.jpg"/><Relationship Id="rId4" Type="http://schemas.openxmlformats.org/officeDocument/2006/relationships/image" Target="../media/image306.jpg"/><Relationship Id="rId9" Type="http://schemas.openxmlformats.org/officeDocument/2006/relationships/image" Target="../media/image311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jpg"/><Relationship Id="rId3" Type="http://schemas.openxmlformats.org/officeDocument/2006/relationships/image" Target="../media/image313.jpg"/><Relationship Id="rId7" Type="http://schemas.openxmlformats.org/officeDocument/2006/relationships/image" Target="../media/image317.jpg"/><Relationship Id="rId2" Type="http://schemas.openxmlformats.org/officeDocument/2006/relationships/image" Target="../media/image3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6.jpg"/><Relationship Id="rId5" Type="http://schemas.openxmlformats.org/officeDocument/2006/relationships/image" Target="../media/image315.jpg"/><Relationship Id="rId4" Type="http://schemas.openxmlformats.org/officeDocument/2006/relationships/image" Target="../media/image314.jpg"/><Relationship Id="rId9" Type="http://schemas.openxmlformats.org/officeDocument/2006/relationships/image" Target="../media/image319.jp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jpg"/><Relationship Id="rId3" Type="http://schemas.openxmlformats.org/officeDocument/2006/relationships/image" Target="../media/image321.jpg"/><Relationship Id="rId7" Type="http://schemas.openxmlformats.org/officeDocument/2006/relationships/image" Target="../media/image325.jpg"/><Relationship Id="rId2" Type="http://schemas.openxmlformats.org/officeDocument/2006/relationships/image" Target="../media/image3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4.png"/><Relationship Id="rId11" Type="http://schemas.openxmlformats.org/officeDocument/2006/relationships/image" Target="../media/image329.jpg"/><Relationship Id="rId5" Type="http://schemas.openxmlformats.org/officeDocument/2006/relationships/image" Target="../media/image323.jpg"/><Relationship Id="rId10" Type="http://schemas.openxmlformats.org/officeDocument/2006/relationships/image" Target="../media/image328.jpg"/><Relationship Id="rId4" Type="http://schemas.openxmlformats.org/officeDocument/2006/relationships/image" Target="../media/image322.jpg"/><Relationship Id="rId9" Type="http://schemas.openxmlformats.org/officeDocument/2006/relationships/image" Target="../media/image327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jpg"/><Relationship Id="rId3" Type="http://schemas.openxmlformats.org/officeDocument/2006/relationships/image" Target="../media/image331.jpg"/><Relationship Id="rId7" Type="http://schemas.openxmlformats.org/officeDocument/2006/relationships/image" Target="../media/image335.jpg"/><Relationship Id="rId2" Type="http://schemas.openxmlformats.org/officeDocument/2006/relationships/image" Target="../media/image3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4.jpg"/><Relationship Id="rId5" Type="http://schemas.openxmlformats.org/officeDocument/2006/relationships/image" Target="../media/image333.jpg"/><Relationship Id="rId4" Type="http://schemas.openxmlformats.org/officeDocument/2006/relationships/image" Target="../media/image332.jpg"/><Relationship Id="rId9" Type="http://schemas.openxmlformats.org/officeDocument/2006/relationships/image" Target="../media/image33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jpg"/><Relationship Id="rId3" Type="http://schemas.openxmlformats.org/officeDocument/2006/relationships/image" Target="../media/image339.jpg"/><Relationship Id="rId7" Type="http://schemas.openxmlformats.org/officeDocument/2006/relationships/image" Target="../media/image343.png"/><Relationship Id="rId2" Type="http://schemas.openxmlformats.org/officeDocument/2006/relationships/image" Target="../media/image3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2.png"/><Relationship Id="rId11" Type="http://schemas.openxmlformats.org/officeDocument/2006/relationships/image" Target="../media/image347.jpg"/><Relationship Id="rId5" Type="http://schemas.openxmlformats.org/officeDocument/2006/relationships/image" Target="../media/image341.jpg"/><Relationship Id="rId10" Type="http://schemas.openxmlformats.org/officeDocument/2006/relationships/image" Target="../media/image346.jpg"/><Relationship Id="rId4" Type="http://schemas.openxmlformats.org/officeDocument/2006/relationships/image" Target="../media/image340.jpg"/><Relationship Id="rId9" Type="http://schemas.openxmlformats.org/officeDocument/2006/relationships/image" Target="../media/image345.jp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jpg"/><Relationship Id="rId13" Type="http://schemas.openxmlformats.org/officeDocument/2006/relationships/image" Target="../media/image359.jpg"/><Relationship Id="rId3" Type="http://schemas.openxmlformats.org/officeDocument/2006/relationships/image" Target="../media/image349.jpg"/><Relationship Id="rId7" Type="http://schemas.openxmlformats.org/officeDocument/2006/relationships/image" Target="../media/image353.jpg"/><Relationship Id="rId12" Type="http://schemas.openxmlformats.org/officeDocument/2006/relationships/image" Target="../media/image358.jpg"/><Relationship Id="rId2" Type="http://schemas.openxmlformats.org/officeDocument/2006/relationships/image" Target="../media/image3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2.jpg"/><Relationship Id="rId11" Type="http://schemas.openxmlformats.org/officeDocument/2006/relationships/image" Target="../media/image357.jpg"/><Relationship Id="rId5" Type="http://schemas.openxmlformats.org/officeDocument/2006/relationships/image" Target="../media/image351.jpg"/><Relationship Id="rId10" Type="http://schemas.openxmlformats.org/officeDocument/2006/relationships/image" Target="../media/image356.jpg"/><Relationship Id="rId4" Type="http://schemas.openxmlformats.org/officeDocument/2006/relationships/image" Target="../media/image350.jpg"/><Relationship Id="rId9" Type="http://schemas.openxmlformats.org/officeDocument/2006/relationships/image" Target="../media/image355.jpg"/><Relationship Id="rId14" Type="http://schemas.openxmlformats.org/officeDocument/2006/relationships/image" Target="../media/image360.jp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jpg"/><Relationship Id="rId3" Type="http://schemas.openxmlformats.org/officeDocument/2006/relationships/image" Target="../media/image362.jpg"/><Relationship Id="rId7" Type="http://schemas.openxmlformats.org/officeDocument/2006/relationships/image" Target="../media/image366.jp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5.jpg"/><Relationship Id="rId5" Type="http://schemas.openxmlformats.org/officeDocument/2006/relationships/image" Target="../media/image364.jpg"/><Relationship Id="rId10" Type="http://schemas.openxmlformats.org/officeDocument/2006/relationships/image" Target="../media/image369.jpg"/><Relationship Id="rId4" Type="http://schemas.openxmlformats.org/officeDocument/2006/relationships/image" Target="../media/image363.jpg"/><Relationship Id="rId9" Type="http://schemas.openxmlformats.org/officeDocument/2006/relationships/image" Target="../media/image368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jpg"/><Relationship Id="rId2" Type="http://schemas.openxmlformats.org/officeDocument/2006/relationships/image" Target="../media/image37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4.jpg"/><Relationship Id="rId5" Type="http://schemas.openxmlformats.org/officeDocument/2006/relationships/image" Target="../media/image373.png"/><Relationship Id="rId4" Type="http://schemas.openxmlformats.org/officeDocument/2006/relationships/image" Target="../media/image372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jpg"/><Relationship Id="rId2" Type="http://schemas.openxmlformats.org/officeDocument/2006/relationships/image" Target="../media/image37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8.jpg"/><Relationship Id="rId4" Type="http://schemas.openxmlformats.org/officeDocument/2006/relationships/image" Target="../media/image377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3" y="930276"/>
            <a:ext cx="6428422" cy="4708981"/>
          </a:xfrm>
        </p:spPr>
        <p:txBody>
          <a:bodyPr/>
          <a:lstStyle/>
          <a:p>
            <a:pPr algn="ctr"/>
            <a:r>
              <a:rPr lang="en-US" sz="3600" dirty="0"/>
              <a:t>LECTURE NOTES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sz="3600" dirty="0"/>
              <a:t>SUBJECT: BASIC ELECTRONICS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sz="3600" dirty="0"/>
              <a:t>COURSE: BTECH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sz="3600" dirty="0"/>
              <a:t>SEMESTER: 2</a:t>
            </a:r>
            <a:r>
              <a:rPr lang="en-US" sz="3600" baseline="30000" dirty="0"/>
              <a:t>ND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sz="3600" dirty="0"/>
              <a:t>Dept.: EEE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1231106"/>
          </a:xfrm>
        </p:spPr>
        <p:txBody>
          <a:bodyPr/>
          <a:lstStyle/>
          <a:p>
            <a:pPr algn="ctr"/>
            <a:r>
              <a:rPr lang="en-US" sz="4000" dirty="0" smtClean="0"/>
              <a:t>Dr. Santimoy Mandal</a:t>
            </a:r>
          </a:p>
          <a:p>
            <a:pPr algn="ctr"/>
            <a:r>
              <a:rPr lang="en-US" sz="4000" dirty="0" smtClean="0"/>
              <a:t>NSU, JAMSHEDPUR</a:t>
            </a:r>
            <a:endParaRPr lang="en-IN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pic>
        <p:nvPicPr>
          <p:cNvPr id="5" name="Picture 4" descr="C:\Users\user\Desktop\NSU LOGO 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26" y="3902075"/>
            <a:ext cx="194754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9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904" y="1039113"/>
            <a:ext cx="5835015" cy="14789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0800" marR="43180" algn="just">
              <a:lnSpc>
                <a:spcPct val="94900"/>
              </a:lnSpc>
              <a:spcBef>
                <a:spcPts val="155"/>
              </a:spcBef>
              <a:tabLst>
                <a:tab pos="4746625" algn="l"/>
              </a:tabLst>
            </a:pPr>
            <a:r>
              <a:rPr sz="1500" baseline="5555" dirty="0">
                <a:latin typeface="Times New Roman"/>
                <a:cs typeface="Times New Roman"/>
              </a:rPr>
              <a:t>equation</a:t>
            </a:r>
            <a:r>
              <a:rPr sz="1500" spc="23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below</a:t>
            </a:r>
            <a:r>
              <a:rPr sz="1500" spc="22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gives</a:t>
            </a:r>
            <a:r>
              <a:rPr sz="1500" spc="23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24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output</a:t>
            </a:r>
            <a:r>
              <a:rPr sz="1500" spc="24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22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</a:t>
            </a:r>
            <a:r>
              <a:rPr sz="1500" spc="23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operational</a:t>
            </a:r>
            <a:r>
              <a:rPr sz="1500" spc="24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amplifier.</a:t>
            </a:r>
            <a:r>
              <a:rPr sz="1500" baseline="5555" dirty="0">
                <a:latin typeface="Times New Roman"/>
                <a:cs typeface="Times New Roman"/>
              </a:rPr>
              <a:t>	Where,</a:t>
            </a:r>
            <a:r>
              <a:rPr sz="1500" spc="23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OUT</a:t>
            </a:r>
            <a:r>
              <a:rPr sz="650" spc="23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217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the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3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output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</a:t>
            </a:r>
            <a:r>
              <a:rPr sz="1500" spc="13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12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2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op-</a:t>
            </a:r>
            <a:r>
              <a:rPr sz="1500" baseline="5555" dirty="0">
                <a:latin typeface="Times New Roman"/>
                <a:cs typeface="Times New Roman"/>
              </a:rPr>
              <a:t>amp.</a:t>
            </a:r>
            <a:r>
              <a:rPr sz="1500" spc="14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650" dirty="0">
                <a:latin typeface="Times New Roman"/>
                <a:cs typeface="Times New Roman"/>
              </a:rPr>
              <a:t>OL</a:t>
            </a:r>
            <a:r>
              <a:rPr sz="650" spc="1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open-</a:t>
            </a:r>
            <a:r>
              <a:rPr sz="1500" baseline="5555" dirty="0">
                <a:latin typeface="Times New Roman"/>
                <a:cs typeface="Times New Roman"/>
              </a:rPr>
              <a:t>loop</a:t>
            </a:r>
            <a:r>
              <a:rPr sz="1500" spc="12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gain</a:t>
            </a:r>
            <a:r>
              <a:rPr sz="1500" spc="12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4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given</a:t>
            </a:r>
            <a:r>
              <a:rPr sz="1500" spc="10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op-</a:t>
            </a:r>
            <a:r>
              <a:rPr sz="1500" baseline="5555" dirty="0">
                <a:latin typeface="Times New Roman"/>
                <a:cs typeface="Times New Roman"/>
              </a:rPr>
              <a:t>amp</a:t>
            </a:r>
            <a:r>
              <a:rPr sz="1500" spc="12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12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11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constant </a:t>
            </a:r>
            <a:r>
              <a:rPr sz="1500" baseline="5555" dirty="0">
                <a:latin typeface="Times New Roman"/>
                <a:cs typeface="Times New Roman"/>
              </a:rPr>
              <a:t>(ideally).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82" baseline="5555" dirty="0">
                <a:latin typeface="Times New Roman"/>
                <a:cs typeface="Times New Roman"/>
              </a:rPr>
              <a:t> </a:t>
            </a:r>
            <a:r>
              <a:rPr sz="1500" u="sng" baseline="55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IC</a:t>
            </a:r>
            <a:r>
              <a:rPr sz="1500" u="sng" spc="60" baseline="55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500" u="sng" baseline="55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741</a:t>
            </a:r>
            <a:r>
              <a:rPr sz="1500" spc="75" baseline="55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650" dirty="0">
                <a:latin typeface="Times New Roman"/>
                <a:cs typeface="Times New Roman"/>
              </a:rPr>
              <a:t>OL</a:t>
            </a:r>
            <a:r>
              <a:rPr sz="650" spc="13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2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x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10</a:t>
            </a:r>
            <a:r>
              <a:rPr sz="975" baseline="38461" dirty="0">
                <a:latin typeface="Times New Roman"/>
                <a:cs typeface="Times New Roman"/>
              </a:rPr>
              <a:t>5</a:t>
            </a:r>
            <a:r>
              <a:rPr sz="1500" baseline="5555" dirty="0">
                <a:latin typeface="Times New Roman"/>
                <a:cs typeface="Times New Roman"/>
              </a:rPr>
              <a:t>.V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3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8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8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non-</a:t>
            </a:r>
            <a:r>
              <a:rPr sz="1500" baseline="5555" dirty="0">
                <a:latin typeface="Times New Roman"/>
                <a:cs typeface="Times New Roman"/>
              </a:rPr>
              <a:t>inverting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terminal.</a:t>
            </a:r>
            <a:r>
              <a:rPr sz="1500" spc="8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13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the </a:t>
            </a:r>
            <a:r>
              <a:rPr sz="1500" baseline="5555" dirty="0">
                <a:latin typeface="Times New Roman"/>
                <a:cs typeface="Times New Roman"/>
              </a:rPr>
              <a:t>inverting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terminal.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(V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10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–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1500" baseline="5555" dirty="0">
                <a:latin typeface="Times New Roman"/>
                <a:cs typeface="Times New Roman"/>
              </a:rPr>
              <a:t>)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differential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voltage.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clear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from the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above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equation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output </a:t>
            </a:r>
            <a:r>
              <a:rPr sz="1500" baseline="5555" dirty="0">
                <a:latin typeface="Times New Roman"/>
                <a:cs typeface="Times New Roman"/>
              </a:rPr>
              <a:t>will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non-</a:t>
            </a:r>
            <a:r>
              <a:rPr sz="1500" baseline="5555" dirty="0">
                <a:latin typeface="Times New Roman"/>
                <a:cs typeface="Times New Roman"/>
              </a:rPr>
              <a:t>zero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if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only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if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differential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non-</a:t>
            </a:r>
            <a:r>
              <a:rPr sz="1500" baseline="5555" dirty="0">
                <a:latin typeface="Times New Roman"/>
                <a:cs typeface="Times New Roman"/>
              </a:rPr>
              <a:t>zero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(V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are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not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equal),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will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30" baseline="5555" dirty="0">
                <a:latin typeface="Times New Roman"/>
                <a:cs typeface="Times New Roman"/>
              </a:rPr>
              <a:t> zero </a:t>
            </a:r>
            <a:r>
              <a:rPr sz="1500" baseline="5555" dirty="0">
                <a:latin typeface="Times New Roman"/>
                <a:cs typeface="Times New Roman"/>
              </a:rPr>
              <a:t>if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both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 V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9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are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equal. Note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 this is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ideal condition, practically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there are small imbalances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 </a:t>
            </a:r>
            <a:r>
              <a:rPr sz="1500" spc="-37" baseline="5555" dirty="0">
                <a:latin typeface="Times New Roman"/>
                <a:cs typeface="Times New Roman"/>
              </a:rPr>
              <a:t>op- </a:t>
            </a:r>
            <a:r>
              <a:rPr sz="1000" dirty="0">
                <a:latin typeface="Times New Roman"/>
                <a:cs typeface="Times New Roman"/>
              </a:rPr>
              <a:t>amp.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open-</a:t>
            </a:r>
            <a:r>
              <a:rPr sz="1000" dirty="0">
                <a:latin typeface="Times New Roman"/>
                <a:cs typeface="Times New Roman"/>
              </a:rPr>
              <a:t>loop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small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differential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huge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true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differential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voltage,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operational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considerable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significant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cannot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go </a:t>
            </a:r>
            <a:r>
              <a:rPr sz="1000" dirty="0">
                <a:latin typeface="Times New Roman"/>
                <a:cs typeface="Times New Roman"/>
              </a:rPr>
              <a:t>beyond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op-amp.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violate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law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conservation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energy.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2510281"/>
            <a:ext cx="1270000" cy="16764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Times New Roman"/>
                <a:cs typeface="Times New Roman"/>
              </a:rPr>
              <a:t>Closed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Loop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Operation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768853"/>
            <a:ext cx="5758180" cy="18161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34925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above-explained </a:t>
            </a:r>
            <a:r>
              <a:rPr sz="1000" dirty="0">
                <a:latin typeface="Times New Roman"/>
                <a:cs typeface="Times New Roman"/>
              </a:rPr>
              <a:t>operation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 was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open-</a:t>
            </a:r>
            <a:r>
              <a:rPr sz="1000" dirty="0">
                <a:latin typeface="Times New Roman"/>
                <a:cs typeface="Times New Roman"/>
              </a:rPr>
              <a:t>loop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i.e.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without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10" dirty="0">
                <a:latin typeface="Times New Roman"/>
                <a:cs typeface="Times New Roman"/>
              </a:rPr>
              <a:t>feedback.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introduce</a:t>
            </a:r>
            <a:r>
              <a:rPr sz="1000" spc="-10" dirty="0">
                <a:latin typeface="Times New Roman"/>
                <a:cs typeface="Times New Roman"/>
              </a:rPr>
              <a:t> feedback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closed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loop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configuration.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path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inputs,</a:t>
            </a:r>
            <a:r>
              <a:rPr sz="1000" spc="5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simultaneously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present.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original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other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feedback </a:t>
            </a:r>
            <a:r>
              <a:rPr sz="1000" dirty="0">
                <a:latin typeface="Times New Roman"/>
                <a:cs typeface="Times New Roman"/>
              </a:rPr>
              <a:t>signal.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closed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</a:t>
            </a:r>
            <a:r>
              <a:rPr sz="1000" spc="-20" dirty="0">
                <a:latin typeface="Times New Roman"/>
                <a:cs typeface="Times New Roman"/>
              </a:rPr>
              <a:t>amp.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4200"/>
              </a:lnSpc>
            </a:pPr>
            <a:r>
              <a:rPr sz="1500" baseline="5555" dirty="0">
                <a:latin typeface="Times New Roman"/>
                <a:cs typeface="Times New Roman"/>
              </a:rPr>
              <a:t>Where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OUT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output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op-amp.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650" dirty="0">
                <a:latin typeface="Times New Roman"/>
                <a:cs typeface="Times New Roman"/>
              </a:rPr>
              <a:t>CL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closed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loop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gain.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feedback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circuit </a:t>
            </a:r>
            <a:r>
              <a:rPr sz="1500" spc="-15" baseline="2777" dirty="0">
                <a:latin typeface="Times New Roman"/>
                <a:cs typeface="Times New Roman"/>
              </a:rPr>
              <a:t>connected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to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op-</a:t>
            </a:r>
            <a:r>
              <a:rPr sz="1500" baseline="2777" dirty="0">
                <a:latin typeface="Times New Roman"/>
                <a:cs typeface="Times New Roman"/>
              </a:rPr>
              <a:t>amp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determines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closed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loop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gain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A</a:t>
            </a:r>
            <a:r>
              <a:rPr sz="650" b="1" dirty="0">
                <a:latin typeface="Times New Roman"/>
                <a:cs typeface="Times New Roman"/>
              </a:rPr>
              <a:t>CL</a:t>
            </a:r>
            <a:r>
              <a:rPr sz="1500" b="1" baseline="2777" dirty="0">
                <a:latin typeface="Times New Roman"/>
                <a:cs typeface="Times New Roman"/>
              </a:rPr>
              <a:t>.</a:t>
            </a:r>
            <a:r>
              <a:rPr sz="1500" b="1" spc="-44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D</a:t>
            </a:r>
            <a:r>
              <a:rPr sz="650" b="1" spc="60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=</a:t>
            </a:r>
            <a:r>
              <a:rPr sz="1500" b="1" spc="-5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(V</a:t>
            </a:r>
            <a:r>
              <a:rPr sz="650" b="1" dirty="0">
                <a:latin typeface="Times New Roman"/>
                <a:cs typeface="Times New Roman"/>
              </a:rPr>
              <a:t>1</a:t>
            </a:r>
            <a:r>
              <a:rPr sz="650" b="1" spc="55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–</a:t>
            </a:r>
            <a:r>
              <a:rPr sz="1500" b="1" spc="-37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2</a:t>
            </a:r>
            <a:r>
              <a:rPr sz="1500" b="1" baseline="2777" dirty="0">
                <a:latin typeface="Times New Roman"/>
                <a:cs typeface="Times New Roman"/>
              </a:rPr>
              <a:t>)</a:t>
            </a:r>
            <a:r>
              <a:rPr sz="1500" b="1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differential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input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voltage.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spc="-37" baseline="2777" dirty="0">
                <a:latin typeface="Times New Roman"/>
                <a:cs typeface="Times New Roman"/>
              </a:rPr>
              <a:t>We </a:t>
            </a:r>
            <a:r>
              <a:rPr sz="1000" spc="-20" dirty="0">
                <a:latin typeface="Times New Roman"/>
                <a:cs typeface="Times New Roman"/>
              </a:rPr>
              <a:t>say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positive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if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path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from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output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back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non-inverting </a:t>
            </a:r>
            <a:r>
              <a:rPr sz="1000" dirty="0">
                <a:latin typeface="Times New Roman"/>
                <a:cs typeface="Times New Roman"/>
              </a:rPr>
              <a:t>(+)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0" dirty="0">
                <a:latin typeface="Times New Roman"/>
                <a:cs typeface="Times New Roman"/>
              </a:rPr>
              <a:t> feedback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oscillators.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path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part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back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(-)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10" dirty="0">
                <a:latin typeface="Times New Roman"/>
                <a:cs typeface="Times New Roman"/>
              </a:rPr>
              <a:t> negative feedback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</a:t>
            </a:r>
            <a:r>
              <a:rPr sz="1000" spc="-20" dirty="0">
                <a:latin typeface="Times New Roman"/>
                <a:cs typeface="Times New Roman"/>
              </a:rPr>
              <a:t>amps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advantages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disadvantages.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4577206"/>
            <a:ext cx="4124960" cy="204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00A9EB"/>
                </a:solidFill>
                <a:latin typeface="Times New Roman"/>
                <a:cs typeface="Times New Roman"/>
              </a:rPr>
              <a:t>DIFFERENTIAL</a:t>
            </a:r>
            <a:r>
              <a:rPr sz="1400" spc="-30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A9EB"/>
                </a:solidFill>
                <a:latin typeface="Times New Roman"/>
                <a:cs typeface="Times New Roman"/>
              </a:rPr>
              <a:t>AND</a:t>
            </a:r>
            <a:r>
              <a:rPr sz="1400" spc="-30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A9EB"/>
                </a:solidFill>
                <a:latin typeface="Times New Roman"/>
                <a:cs typeface="Times New Roman"/>
              </a:rPr>
              <a:t>COMMONMODE</a:t>
            </a:r>
            <a:r>
              <a:rPr sz="1400" spc="-20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A9EB"/>
                </a:solidFill>
                <a:latin typeface="Times New Roman"/>
                <a:cs typeface="Times New Roman"/>
              </a:rPr>
              <a:t>OPERATION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756530"/>
            <a:ext cx="5760085" cy="15887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050" dirty="0">
                <a:latin typeface="Times New Roman"/>
                <a:cs typeface="Times New Roman"/>
              </a:rPr>
              <a:t>One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more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important</a:t>
            </a:r>
            <a:r>
              <a:rPr sz="1050" spc="10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features</a:t>
            </a:r>
            <a:r>
              <a:rPr sz="1050" spc="10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differential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circuit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connection,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provided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op-amp,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circuit’s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ability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 greatly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amplify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are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opposite at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two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inputs,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while only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slightly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amplifying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1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are</a:t>
            </a:r>
            <a:r>
              <a:rPr sz="1050" spc="18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common</a:t>
            </a:r>
            <a:r>
              <a:rPr sz="1050" spc="1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204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both</a:t>
            </a:r>
            <a:r>
              <a:rPr sz="1050" spc="1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inputs.</a:t>
            </a:r>
            <a:r>
              <a:rPr sz="1050" spc="17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18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op-</a:t>
            </a:r>
            <a:r>
              <a:rPr sz="1050" dirty="0">
                <a:latin typeface="Times New Roman"/>
                <a:cs typeface="Times New Roman"/>
              </a:rPr>
              <a:t>amp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provides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1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component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due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18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amplification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difference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applied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plus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minus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inputs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component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due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to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common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both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inputs.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Since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amplification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opposite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much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greater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than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common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signals,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circuit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provides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common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mode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rejection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described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numerical </a:t>
            </a:r>
            <a:r>
              <a:rPr sz="1050" dirty="0">
                <a:latin typeface="Times New Roman"/>
                <a:cs typeface="Times New Roman"/>
              </a:rPr>
              <a:t>value called the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common-</a:t>
            </a:r>
            <a:r>
              <a:rPr sz="1050" dirty="0">
                <a:latin typeface="Times New Roman"/>
                <a:cs typeface="Times New Roman"/>
              </a:rPr>
              <a:t>mode rejection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ratio </a:t>
            </a:r>
            <a:r>
              <a:rPr sz="1050" spc="-10" dirty="0">
                <a:latin typeface="Times New Roman"/>
                <a:cs typeface="Times New Roman"/>
              </a:rPr>
              <a:t>(CMRR).</a:t>
            </a: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ts val="1355"/>
              </a:lnSpc>
            </a:pPr>
            <a:r>
              <a:rPr sz="1200" dirty="0">
                <a:solidFill>
                  <a:srgbClr val="00A9EB"/>
                </a:solidFill>
                <a:latin typeface="Times New Roman"/>
                <a:cs typeface="Times New Roman"/>
              </a:rPr>
              <a:t>Differential</a:t>
            </a:r>
            <a:r>
              <a:rPr sz="1200" spc="-70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Inputs</a:t>
            </a:r>
            <a:endParaRPr sz="1200">
              <a:latin typeface="Times New Roman"/>
              <a:cs typeface="Times New Roman"/>
            </a:endParaRPr>
          </a:p>
          <a:p>
            <a:pPr marL="12700" marR="1221105" algn="just">
              <a:lnSpc>
                <a:spcPts val="1210"/>
              </a:lnSpc>
              <a:spcBef>
                <a:spcPts val="60"/>
              </a:spcBef>
            </a:pPr>
            <a:r>
              <a:rPr sz="1050" dirty="0">
                <a:latin typeface="Times New Roman"/>
                <a:cs typeface="Times New Roman"/>
              </a:rPr>
              <a:t>When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separate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are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applied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op-</a:t>
            </a:r>
            <a:r>
              <a:rPr sz="1050" dirty="0">
                <a:latin typeface="Times New Roman"/>
                <a:cs typeface="Times New Roman"/>
              </a:rPr>
              <a:t>amp,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resulting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difference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difference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between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two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inputs.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4795" y="6337680"/>
            <a:ext cx="2230120" cy="57912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(non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–inverting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890384"/>
            <a:ext cx="461200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solidFill>
                  <a:srgbClr val="00A9EB"/>
                </a:solidFill>
                <a:latin typeface="Times New Roman"/>
                <a:cs typeface="Times New Roman"/>
              </a:rPr>
              <a:t>Common</a:t>
            </a:r>
            <a:r>
              <a:rPr sz="1200" spc="-15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Inputs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00"/>
              </a:lnSpc>
              <a:spcBef>
                <a:spcPts val="65"/>
              </a:spcBef>
            </a:pPr>
            <a:r>
              <a:rPr sz="1050" dirty="0">
                <a:latin typeface="Times New Roman"/>
                <a:cs typeface="Times New Roman"/>
              </a:rPr>
              <a:t>When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both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 are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same, a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common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element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due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two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inputs </a:t>
            </a:r>
            <a:r>
              <a:rPr sz="1050" dirty="0">
                <a:latin typeface="Times New Roman"/>
                <a:cs typeface="Times New Roman"/>
              </a:rPr>
              <a:t>can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defined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average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sum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two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signals.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8116061"/>
            <a:ext cx="460946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solidFill>
                  <a:srgbClr val="00A9EB"/>
                </a:solidFill>
                <a:latin typeface="Times New Roman"/>
                <a:cs typeface="Times New Roman"/>
              </a:rPr>
              <a:t>Output</a:t>
            </a:r>
            <a:r>
              <a:rPr sz="1200" spc="-35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Voltage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10"/>
              </a:lnSpc>
              <a:spcBef>
                <a:spcPts val="55"/>
              </a:spcBef>
            </a:pPr>
            <a:r>
              <a:rPr sz="1050" dirty="0">
                <a:latin typeface="Times New Roman"/>
                <a:cs typeface="Times New Roman"/>
              </a:rPr>
              <a:t>Since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applied to an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op-</a:t>
            </a:r>
            <a:r>
              <a:rPr sz="1050" dirty="0">
                <a:latin typeface="Times New Roman"/>
                <a:cs typeface="Times New Roman"/>
              </a:rPr>
              <a:t>amp in general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have both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in-</a:t>
            </a:r>
            <a:r>
              <a:rPr sz="1050" dirty="0">
                <a:latin typeface="Times New Roman"/>
                <a:cs typeface="Times New Roman"/>
              </a:rPr>
              <a:t>phase and </a:t>
            </a:r>
            <a:r>
              <a:rPr sz="1050" spc="-10" dirty="0">
                <a:latin typeface="Times New Roman"/>
                <a:cs typeface="Times New Roman"/>
              </a:rPr>
              <a:t>out-ofphase </a:t>
            </a:r>
            <a:r>
              <a:rPr sz="1050" dirty="0">
                <a:latin typeface="Times New Roman"/>
                <a:cs typeface="Times New Roman"/>
              </a:rPr>
              <a:t>components,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resulting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can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expressed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as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2519" y="8624061"/>
            <a:ext cx="894715" cy="15430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0"/>
              </a:lnSpc>
            </a:pPr>
            <a:r>
              <a:rPr sz="1050" b="1" i="1" dirty="0">
                <a:latin typeface="Times New Roman"/>
                <a:cs typeface="Times New Roman"/>
              </a:rPr>
              <a:t>V</a:t>
            </a:r>
            <a:r>
              <a:rPr sz="700" b="1" i="1" dirty="0">
                <a:latin typeface="Times New Roman"/>
                <a:cs typeface="Times New Roman"/>
              </a:rPr>
              <a:t>o</a:t>
            </a:r>
            <a:r>
              <a:rPr sz="700" b="1" i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Arial"/>
                <a:cs typeface="Arial"/>
              </a:rPr>
              <a:t>=</a:t>
            </a:r>
            <a:r>
              <a:rPr sz="1050" b="1" i="1" dirty="0">
                <a:latin typeface="Times New Roman"/>
                <a:cs typeface="Times New Roman"/>
              </a:rPr>
              <a:t>A</a:t>
            </a:r>
            <a:r>
              <a:rPr sz="700" b="1" i="1" dirty="0">
                <a:latin typeface="Times New Roman"/>
                <a:cs typeface="Times New Roman"/>
              </a:rPr>
              <a:t>d</a:t>
            </a:r>
            <a:r>
              <a:rPr sz="1050" b="1" i="1" dirty="0">
                <a:latin typeface="Times New Roman"/>
                <a:cs typeface="Times New Roman"/>
              </a:rPr>
              <a:t>V</a:t>
            </a:r>
            <a:r>
              <a:rPr sz="700" b="1" i="1" dirty="0">
                <a:latin typeface="Times New Roman"/>
                <a:cs typeface="Times New Roman"/>
              </a:rPr>
              <a:t>d</a:t>
            </a:r>
            <a:r>
              <a:rPr sz="700" b="1" i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Arial"/>
                <a:cs typeface="Arial"/>
              </a:rPr>
              <a:t>+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A</a:t>
            </a:r>
            <a:r>
              <a:rPr sz="700" b="1" i="1" spc="-20" dirty="0">
                <a:latin typeface="Times New Roman"/>
                <a:cs typeface="Times New Roman"/>
              </a:rPr>
              <a:t>c</a:t>
            </a:r>
            <a:r>
              <a:rPr sz="1050" b="1" i="1" spc="-20" dirty="0">
                <a:latin typeface="Times New Roman"/>
                <a:cs typeface="Times New Roman"/>
              </a:rPr>
              <a:t>V</a:t>
            </a:r>
            <a:r>
              <a:rPr sz="700" b="1" i="1" spc="-20" dirty="0">
                <a:latin typeface="Times New Roman"/>
                <a:cs typeface="Times New Roman"/>
              </a:rPr>
              <a:t>c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753093"/>
            <a:ext cx="2178050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35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where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V</a:t>
            </a:r>
            <a:r>
              <a:rPr sz="700" i="1" dirty="0">
                <a:latin typeface="Times New Roman"/>
                <a:cs typeface="Times New Roman"/>
              </a:rPr>
              <a:t>d</a:t>
            </a:r>
            <a:r>
              <a:rPr sz="700" i="1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Arial MT"/>
                <a:cs typeface="Arial MT"/>
              </a:rPr>
              <a:t>=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difference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voltage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sz="1050" i="1" dirty="0">
                <a:latin typeface="Times New Roman"/>
                <a:cs typeface="Times New Roman"/>
              </a:rPr>
              <a:t>V</a:t>
            </a:r>
            <a:r>
              <a:rPr sz="700" i="1" dirty="0">
                <a:latin typeface="Times New Roman"/>
                <a:cs typeface="Times New Roman"/>
              </a:rPr>
              <a:t>c</a:t>
            </a:r>
            <a:r>
              <a:rPr sz="700" i="1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Arial MT"/>
                <a:cs typeface="Arial MT"/>
              </a:rPr>
              <a:t>=</a:t>
            </a:r>
            <a:r>
              <a:rPr sz="1050" dirty="0">
                <a:latin typeface="Times New Roman"/>
                <a:cs typeface="Times New Roman"/>
              </a:rPr>
              <a:t>common</a:t>
            </a:r>
            <a:r>
              <a:rPr sz="1050" spc="-10" dirty="0">
                <a:latin typeface="Times New Roman"/>
                <a:cs typeface="Times New Roman"/>
              </a:rPr>
              <a:t> voltage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sz="1050" i="1" dirty="0">
                <a:latin typeface="Times New Roman"/>
                <a:cs typeface="Times New Roman"/>
              </a:rPr>
              <a:t>A</a:t>
            </a:r>
            <a:r>
              <a:rPr sz="700" i="1" dirty="0">
                <a:latin typeface="Times New Roman"/>
                <a:cs typeface="Times New Roman"/>
              </a:rPr>
              <a:t>d </a:t>
            </a:r>
            <a:r>
              <a:rPr sz="1050" dirty="0">
                <a:latin typeface="Arial MT"/>
                <a:cs typeface="Arial MT"/>
              </a:rPr>
              <a:t>=</a:t>
            </a:r>
            <a:r>
              <a:rPr sz="1050" dirty="0">
                <a:latin typeface="Times New Roman"/>
                <a:cs typeface="Times New Roman"/>
              </a:rPr>
              <a:t>differential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 of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</a:t>
            </a:r>
            <a:r>
              <a:rPr sz="1050" spc="-10" dirty="0">
                <a:latin typeface="Times New Roman"/>
                <a:cs typeface="Times New Roman"/>
              </a:rPr>
              <a:t>amplifier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35"/>
              </a:lnSpc>
            </a:pPr>
            <a:r>
              <a:rPr sz="1050" i="1" dirty="0">
                <a:latin typeface="Times New Roman"/>
                <a:cs typeface="Times New Roman"/>
              </a:rPr>
              <a:t>A</a:t>
            </a:r>
            <a:r>
              <a:rPr sz="700" i="1" dirty="0">
                <a:latin typeface="Times New Roman"/>
                <a:cs typeface="Times New Roman"/>
              </a:rPr>
              <a:t>c</a:t>
            </a:r>
            <a:r>
              <a:rPr sz="700" i="1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Arial MT"/>
                <a:cs typeface="Arial MT"/>
              </a:rPr>
              <a:t>=</a:t>
            </a:r>
            <a:r>
              <a:rPr sz="1050" spc="-10" dirty="0">
                <a:latin typeface="Times New Roman"/>
                <a:cs typeface="Times New Roman"/>
              </a:rPr>
              <a:t>common-</a:t>
            </a:r>
            <a:r>
              <a:rPr sz="1050" dirty="0">
                <a:latin typeface="Times New Roman"/>
                <a:cs typeface="Times New Roman"/>
              </a:rPr>
              <a:t>mode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amplifier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5738" y="979681"/>
            <a:ext cx="1363816" cy="13781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18" y="3452046"/>
            <a:ext cx="2544403" cy="17991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7239" y="6410462"/>
            <a:ext cx="1723053" cy="4092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800" y="7464678"/>
            <a:ext cx="2257425" cy="581024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3983" y="-20319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651763"/>
            <a:ext cx="109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9476" y="1045209"/>
            <a:ext cx="418465" cy="133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37]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1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38]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39]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1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40]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2512821"/>
            <a:ext cx="135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o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4930266"/>
            <a:ext cx="5681345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76300" algn="r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41]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Construct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network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defined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by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equation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above;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configuration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6-18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will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result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7458" y="6501764"/>
            <a:ext cx="30930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18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output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impedance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 </a:t>
            </a:r>
            <a:r>
              <a:rPr sz="1100" i="1" spc="-10" dirty="0">
                <a:latin typeface="Arial"/>
                <a:cs typeface="Arial"/>
              </a:rPr>
              <a:t>Emitter-follower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6675501"/>
            <a:ext cx="1065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baseline="5050" dirty="0">
                <a:latin typeface="Calibri"/>
                <a:cs typeface="Calibri"/>
              </a:rPr>
              <a:t>With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i</a:t>
            </a:r>
            <a:r>
              <a:rPr sz="700" b="1" i="1" spc="9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set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to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spc="-30" baseline="5050" dirty="0">
                <a:latin typeface="Calibri"/>
                <a:cs typeface="Calibri"/>
              </a:rPr>
              <a:t>zero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000" y="6946772"/>
            <a:ext cx="4499610" cy="1050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25215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42]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i="1" baseline="5050" dirty="0">
                <a:latin typeface="Arial"/>
                <a:cs typeface="Arial"/>
              </a:rPr>
              <a:t>Since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11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typically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much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greater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than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1650" i="1" baseline="5050" dirty="0">
                <a:latin typeface="Arial"/>
                <a:cs typeface="Arial"/>
              </a:rPr>
              <a:t>,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following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approximation </a:t>
            </a:r>
            <a:r>
              <a:rPr sz="1650" i="1" spc="-37" baseline="5050" dirty="0">
                <a:latin typeface="Arial"/>
                <a:cs typeface="Arial"/>
              </a:rPr>
              <a:t>is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100">
              <a:latin typeface="Arial"/>
              <a:cs typeface="Arial"/>
            </a:endParaRPr>
          </a:p>
          <a:p>
            <a:pPr marL="3579495">
              <a:lnSpc>
                <a:spcPct val="100000"/>
              </a:lnSpc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8169401"/>
            <a:ext cx="175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37" baseline="5050" dirty="0">
                <a:latin typeface="Arial"/>
                <a:cs typeface="Arial"/>
              </a:rPr>
              <a:t>A</a:t>
            </a:r>
            <a:r>
              <a:rPr sz="700" b="1" i="1" spc="-25" dirty="0">
                <a:latin typeface="Arial"/>
                <a:cs typeface="Arial"/>
              </a:rPr>
              <a:t>v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6408" y="8157209"/>
            <a:ext cx="1501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voltage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divider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rules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2045" y="9012173"/>
            <a:ext cx="3822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44]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000" y="9222485"/>
            <a:ext cx="3312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Calibri"/>
                <a:cs typeface="Calibri"/>
              </a:rPr>
              <a:t>Since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is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usually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much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greater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than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1650" b="1" i="1" baseline="5050" dirty="0">
                <a:latin typeface="Calibri"/>
                <a:cs typeface="Calibri"/>
              </a:rPr>
              <a:t>,</a:t>
            </a:r>
            <a:r>
              <a:rPr sz="1650" b="1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(R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+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75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)</a:t>
            </a:r>
            <a:r>
              <a:rPr sz="1650" b="1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≈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335" dirty="0">
                <a:latin typeface="Calibri"/>
                <a:cs typeface="Calibri"/>
              </a:rPr>
              <a:t> </a:t>
            </a:r>
            <a:r>
              <a:rPr sz="1650" i="1" spc="-37" baseline="5050" dirty="0">
                <a:latin typeface="Calibri"/>
                <a:cs typeface="Calibri"/>
              </a:rPr>
              <a:t>and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0628" y="9862819"/>
            <a:ext cx="3829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45]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1671" y="7615427"/>
            <a:ext cx="834224" cy="2977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391" y="8339581"/>
            <a:ext cx="3028578" cy="8248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4845" y="9515919"/>
            <a:ext cx="1034415" cy="49904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200275" y="879474"/>
            <a:ext cx="1789430" cy="1594485"/>
            <a:chOff x="2200275" y="879474"/>
            <a:chExt cx="1789430" cy="159448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6534" y="879474"/>
              <a:ext cx="963294" cy="365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0275" y="1282064"/>
              <a:ext cx="1530350" cy="3295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3819" y="1647824"/>
              <a:ext cx="1365884" cy="4025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3365" y="2083434"/>
              <a:ext cx="884290" cy="39052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970404" y="2547619"/>
            <a:ext cx="2933065" cy="2787650"/>
            <a:chOff x="1970404" y="2547619"/>
            <a:chExt cx="2933065" cy="278765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7279" y="2547619"/>
              <a:ext cx="567054" cy="3784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4674" y="2928619"/>
              <a:ext cx="1682495" cy="3966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0229" y="3367404"/>
              <a:ext cx="1365717" cy="4938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0404" y="3872229"/>
              <a:ext cx="2932677" cy="146303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41780" y="5668721"/>
            <a:ext cx="1481203" cy="9752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8454" y="6858634"/>
            <a:ext cx="1078421" cy="481329"/>
          </a:xfrm>
          <a:prstGeom prst="rect">
            <a:avLst/>
          </a:prstGeom>
        </p:spPr>
      </p:pic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3983" y="-20319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7545" y="5915659"/>
            <a:ext cx="1716405" cy="651510"/>
            <a:chOff x="1947545" y="5915659"/>
            <a:chExt cx="1716405" cy="651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0275" y="5915659"/>
              <a:ext cx="1463543" cy="213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545" y="6127749"/>
              <a:ext cx="1469641" cy="4394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5000" y="695959"/>
            <a:ext cx="1231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A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1480" y="2209545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46]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632" y="4760348"/>
            <a:ext cx="5862320" cy="0"/>
          </a:xfrm>
          <a:custGeom>
            <a:avLst/>
            <a:gdLst/>
            <a:ahLst/>
            <a:cxnLst/>
            <a:rect l="l" t="t" r="r" b="b"/>
            <a:pathLst>
              <a:path w="5862320">
                <a:moveTo>
                  <a:pt x="0" y="0"/>
                </a:moveTo>
                <a:lnTo>
                  <a:pt x="5861968" y="0"/>
                </a:lnTo>
              </a:path>
            </a:pathLst>
          </a:custGeom>
          <a:ln w="1233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000" y="4037202"/>
            <a:ext cx="6510655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r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47]</a:t>
            </a:r>
            <a:endParaRPr sz="1100">
              <a:latin typeface="Arial"/>
              <a:cs typeface="Arial"/>
            </a:endParaRPr>
          </a:p>
          <a:p>
            <a:pPr marL="1181735">
              <a:lnSpc>
                <a:spcPct val="100000"/>
              </a:lnSpc>
              <a:spcBef>
                <a:spcPts val="50"/>
              </a:spcBef>
            </a:pPr>
            <a:r>
              <a:rPr sz="1650" b="1" i="1" baseline="5050" dirty="0">
                <a:latin typeface="Calibri"/>
                <a:cs typeface="Calibri"/>
              </a:rPr>
              <a:t>Phase</a:t>
            </a:r>
            <a:r>
              <a:rPr sz="1650" b="1" i="1" spc="3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Relationship</a:t>
            </a:r>
            <a:r>
              <a:rPr sz="1650" i="1" baseline="5050" dirty="0">
                <a:latin typeface="Calibri"/>
                <a:cs typeface="Calibri"/>
              </a:rPr>
              <a:t>: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resulting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equation</a:t>
            </a:r>
            <a:r>
              <a:rPr sz="1650" i="1" spc="35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</a:t>
            </a:r>
            <a:r>
              <a:rPr sz="700" i="1" dirty="0">
                <a:latin typeface="Calibri"/>
                <a:cs typeface="Calibri"/>
              </a:rPr>
              <a:t>v</a:t>
            </a:r>
            <a:r>
              <a:rPr sz="700" i="1" spc="6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reveals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that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output</a:t>
            </a:r>
            <a:r>
              <a:rPr sz="1650" i="1" spc="35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8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input</a:t>
            </a:r>
            <a:r>
              <a:rPr sz="1650" i="1" spc="442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V</a:t>
            </a:r>
            <a:r>
              <a:rPr sz="700" b="1" i="1" spc="-25" dirty="0">
                <a:latin typeface="Calibri"/>
                <a:cs typeface="Calibri"/>
              </a:rPr>
              <a:t>i</a:t>
            </a:r>
            <a:endParaRPr sz="7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830"/>
              </a:spcBef>
            </a:pPr>
            <a:r>
              <a:rPr sz="1100" i="1" dirty="0">
                <a:latin typeface="Arial"/>
                <a:cs typeface="Arial"/>
              </a:rPr>
              <a:t>are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phase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emitter-</a:t>
            </a:r>
            <a:r>
              <a:rPr sz="1100" i="1" dirty="0">
                <a:latin typeface="Arial"/>
                <a:cs typeface="Arial"/>
              </a:rPr>
              <a:t>follower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spc="-15" baseline="5050" dirty="0">
                <a:latin typeface="Calibri Light"/>
                <a:cs typeface="Calibri Light"/>
              </a:rPr>
              <a:t>Effect</a:t>
            </a:r>
            <a:r>
              <a:rPr sz="1650" spc="-30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of</a:t>
            </a:r>
            <a:r>
              <a:rPr sz="1650" spc="-7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0</a:t>
            </a:r>
            <a:r>
              <a:rPr sz="700" spc="75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4235" y="5546216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48]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5732144"/>
            <a:ext cx="12998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o</a:t>
            </a:r>
            <a:r>
              <a:rPr sz="700" i="1" spc="9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≥10R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10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satisfied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5410" y="6443852"/>
            <a:ext cx="5530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o</a:t>
            </a:r>
            <a:r>
              <a:rPr sz="1650" i="1" baseline="5050" dirty="0">
                <a:latin typeface="Arial"/>
                <a:cs typeface="Arial"/>
              </a:rPr>
              <a:t>≥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spc="-30" baseline="5050" dirty="0">
                <a:latin typeface="Arial"/>
                <a:cs typeface="Arial"/>
              </a:rPr>
              <a:t>10R</a:t>
            </a:r>
            <a:r>
              <a:rPr sz="700" i="1" spc="-2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8140" y="6431660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49]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000" y="6608444"/>
            <a:ext cx="1358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o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4716" y="7123556"/>
            <a:ext cx="367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Calibri"/>
                <a:cs typeface="Calibri"/>
              </a:rPr>
              <a:t>[6-</a:t>
            </a:r>
            <a:r>
              <a:rPr sz="1100" i="1" spc="-25" dirty="0">
                <a:latin typeface="Calibri"/>
                <a:cs typeface="Calibri"/>
              </a:rPr>
              <a:t>50]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9694" y="7571993"/>
            <a:ext cx="3867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1650" b="1" i="1" baseline="5050" dirty="0">
                <a:latin typeface="Calibri"/>
                <a:cs typeface="Calibri"/>
              </a:rPr>
              <a:t>&gt;&gt;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r</a:t>
            </a:r>
            <a:r>
              <a:rPr sz="700" b="1" i="1" spc="-25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4904" y="8088629"/>
            <a:ext cx="3695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Calibri"/>
                <a:cs typeface="Calibri"/>
              </a:rPr>
              <a:t>[6-</a:t>
            </a:r>
            <a:r>
              <a:rPr sz="1100" i="1" spc="-25" dirty="0">
                <a:latin typeface="Calibri"/>
                <a:cs typeface="Calibri"/>
              </a:rPr>
              <a:t>51]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000" y="8474201"/>
            <a:ext cx="142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solidFill>
                  <a:srgbClr val="374B80"/>
                </a:solidFill>
                <a:latin typeface="Calibri Light"/>
                <a:cs typeface="Calibri Light"/>
              </a:rPr>
              <a:t>A</a:t>
            </a:r>
            <a:r>
              <a:rPr sz="700" spc="-25" dirty="0">
                <a:solidFill>
                  <a:srgbClr val="374B80"/>
                </a:solidFill>
                <a:latin typeface="Calibri Light"/>
                <a:cs typeface="Calibri Light"/>
              </a:rPr>
              <a:t>v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7076" y="9059417"/>
            <a:ext cx="315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Arial"/>
                <a:cs typeface="Arial"/>
              </a:rPr>
              <a:t>[6-</a:t>
            </a:r>
            <a:r>
              <a:rPr sz="900" i="1" spc="-25" dirty="0">
                <a:latin typeface="Arial"/>
                <a:cs typeface="Arial"/>
              </a:rPr>
              <a:t>52]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000" y="9298634"/>
            <a:ext cx="3120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i="1" baseline="3086" dirty="0">
                <a:latin typeface="Arial"/>
                <a:cs typeface="Arial"/>
              </a:rPr>
              <a:t>R</a:t>
            </a:r>
            <a:r>
              <a:rPr sz="600" b="1" i="1" dirty="0">
                <a:latin typeface="Arial"/>
                <a:cs typeface="Arial"/>
              </a:rPr>
              <a:t>o</a:t>
            </a:r>
            <a:r>
              <a:rPr sz="600" b="1" i="1" spc="60" dirty="0">
                <a:latin typeface="Arial"/>
                <a:cs typeface="Arial"/>
              </a:rPr>
              <a:t> </a:t>
            </a:r>
            <a:r>
              <a:rPr sz="1350" b="1" i="1" baseline="3086" dirty="0">
                <a:latin typeface="Arial"/>
                <a:cs typeface="Arial"/>
              </a:rPr>
              <a:t>≥10R</a:t>
            </a:r>
            <a:r>
              <a:rPr sz="600" b="1" i="1" dirty="0">
                <a:latin typeface="Arial"/>
                <a:cs typeface="Arial"/>
              </a:rPr>
              <a:t>E</a:t>
            </a:r>
            <a:r>
              <a:rPr sz="600" b="1" i="1" spc="65" dirty="0">
                <a:latin typeface="Arial"/>
                <a:cs typeface="Arial"/>
              </a:rPr>
              <a:t> </a:t>
            </a:r>
            <a:r>
              <a:rPr sz="1350" b="1" i="1" baseline="3086" dirty="0">
                <a:latin typeface="Arial"/>
                <a:cs typeface="Arial"/>
              </a:rPr>
              <a:t>is</a:t>
            </a:r>
            <a:r>
              <a:rPr sz="1350" b="1" i="1" spc="-22" baseline="3086" dirty="0">
                <a:latin typeface="Arial"/>
                <a:cs typeface="Arial"/>
              </a:rPr>
              <a:t> </a:t>
            </a:r>
            <a:r>
              <a:rPr sz="1350" b="1" i="1" baseline="3086" dirty="0">
                <a:latin typeface="Arial"/>
                <a:cs typeface="Arial"/>
              </a:rPr>
              <a:t>satisfied</a:t>
            </a:r>
            <a:r>
              <a:rPr sz="1350" b="1" i="1" spc="-15" baseline="3086" dirty="0">
                <a:latin typeface="Arial"/>
                <a:cs typeface="Arial"/>
              </a:rPr>
              <a:t> </a:t>
            </a:r>
            <a:r>
              <a:rPr sz="1350" i="1" baseline="3086" dirty="0">
                <a:latin typeface="Arial"/>
                <a:cs typeface="Arial"/>
              </a:rPr>
              <a:t>and</a:t>
            </a:r>
            <a:r>
              <a:rPr sz="1350" i="1" spc="-22" baseline="3086" dirty="0">
                <a:latin typeface="Arial"/>
                <a:cs typeface="Arial"/>
              </a:rPr>
              <a:t> </a:t>
            </a:r>
            <a:r>
              <a:rPr sz="1350" i="1" baseline="3086" dirty="0">
                <a:latin typeface="Arial"/>
                <a:cs typeface="Arial"/>
              </a:rPr>
              <a:t>we</a:t>
            </a:r>
            <a:r>
              <a:rPr sz="1350" i="1" spc="-44" baseline="3086" dirty="0">
                <a:latin typeface="Arial"/>
                <a:cs typeface="Arial"/>
              </a:rPr>
              <a:t> </a:t>
            </a:r>
            <a:r>
              <a:rPr sz="1350" i="1" baseline="3086" dirty="0">
                <a:latin typeface="Arial"/>
                <a:cs typeface="Arial"/>
              </a:rPr>
              <a:t>use</a:t>
            </a:r>
            <a:r>
              <a:rPr sz="1350" i="1" spc="-22" baseline="3086" dirty="0">
                <a:latin typeface="Arial"/>
                <a:cs typeface="Arial"/>
              </a:rPr>
              <a:t> </a:t>
            </a:r>
            <a:r>
              <a:rPr sz="1350" i="1" baseline="3086" dirty="0">
                <a:latin typeface="Arial"/>
                <a:cs typeface="Arial"/>
              </a:rPr>
              <a:t>the</a:t>
            </a:r>
            <a:r>
              <a:rPr sz="1350" i="1" spc="-22" baseline="3086" dirty="0">
                <a:latin typeface="Arial"/>
                <a:cs typeface="Arial"/>
              </a:rPr>
              <a:t> </a:t>
            </a:r>
            <a:r>
              <a:rPr sz="1350" i="1" baseline="3086" dirty="0">
                <a:latin typeface="Arial"/>
                <a:cs typeface="Arial"/>
              </a:rPr>
              <a:t>approximation</a:t>
            </a:r>
            <a:r>
              <a:rPr sz="1350" i="1" spc="-15" baseline="3086" dirty="0">
                <a:latin typeface="Arial"/>
                <a:cs typeface="Arial"/>
              </a:rPr>
              <a:t> </a:t>
            </a:r>
            <a:r>
              <a:rPr sz="1350" b="1" i="1" baseline="3086" dirty="0">
                <a:latin typeface="Arial"/>
                <a:cs typeface="Arial"/>
              </a:rPr>
              <a:t>β</a:t>
            </a:r>
            <a:r>
              <a:rPr sz="1350" b="1" i="1" spc="-22" baseline="3086" dirty="0">
                <a:latin typeface="Arial"/>
                <a:cs typeface="Arial"/>
              </a:rPr>
              <a:t> </a:t>
            </a:r>
            <a:r>
              <a:rPr sz="1350" b="1" i="1" baseline="3086" dirty="0">
                <a:latin typeface="Arial"/>
                <a:cs typeface="Arial"/>
              </a:rPr>
              <a:t>+1≈</a:t>
            </a:r>
            <a:r>
              <a:rPr sz="1350" b="1" i="1" spc="-44" baseline="3086" dirty="0">
                <a:latin typeface="Arial"/>
                <a:cs typeface="Arial"/>
              </a:rPr>
              <a:t> </a:t>
            </a:r>
            <a:r>
              <a:rPr sz="1350" b="1" i="1" spc="-75" baseline="3086" dirty="0">
                <a:latin typeface="Arial"/>
                <a:cs typeface="Arial"/>
              </a:rPr>
              <a:t>β</a:t>
            </a:r>
            <a:endParaRPr sz="1350" baseline="3086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3910" y="6800595"/>
            <a:ext cx="1589405" cy="4749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819" y="7427976"/>
            <a:ext cx="1022515" cy="2837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0275" y="7883651"/>
            <a:ext cx="1363852" cy="35712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67587" y="883919"/>
            <a:ext cx="3030220" cy="1334135"/>
            <a:chOff x="767587" y="883919"/>
            <a:chExt cx="3030220" cy="133413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587" y="883919"/>
              <a:ext cx="3029712" cy="9937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75" y="1876424"/>
              <a:ext cx="2438772" cy="341375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819" y="2327147"/>
            <a:ext cx="3462528" cy="103022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5319" y="3406139"/>
            <a:ext cx="2688710" cy="4942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42820" y="5183631"/>
            <a:ext cx="1552956" cy="63944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49170" y="8486775"/>
            <a:ext cx="1379601" cy="556260"/>
          </a:xfrm>
          <a:prstGeom prst="rect">
            <a:avLst/>
          </a:prstGeom>
        </p:spPr>
      </p:pic>
      <p:sp>
        <p:nvSpPr>
          <p:cNvPr id="31" name="Footer Placeholder 3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3983" y="-20319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8431" y="2331466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53]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413" y="2608079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5819" y="0"/>
                </a:lnTo>
              </a:path>
            </a:pathLst>
          </a:custGeom>
          <a:ln w="1233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2653030"/>
            <a:ext cx="41357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latin typeface="Arial"/>
                <a:cs typeface="Arial"/>
              </a:rPr>
              <a:t>Example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7:</a:t>
            </a:r>
            <a:r>
              <a:rPr sz="1100" b="1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emitter-</a:t>
            </a:r>
            <a:r>
              <a:rPr sz="1100" i="1" dirty="0">
                <a:latin typeface="Arial"/>
                <a:cs typeface="Arial"/>
              </a:rPr>
              <a:t>follower network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0" dirty="0">
                <a:latin typeface="Arial"/>
                <a:cs typeface="Arial"/>
              </a:rPr>
              <a:t> Fig6-</a:t>
            </a:r>
            <a:r>
              <a:rPr sz="1100" i="1" dirty="0">
                <a:latin typeface="Arial"/>
                <a:cs typeface="Arial"/>
              </a:rPr>
              <a:t>19</a:t>
            </a:r>
            <a:r>
              <a:rPr sz="1100" i="1" spc="-10" dirty="0">
                <a:latin typeface="Arial"/>
                <a:cs typeface="Arial"/>
              </a:rPr>
              <a:t> determine;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4646802"/>
            <a:ext cx="5686425" cy="518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76115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19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example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7:</a:t>
            </a:r>
            <a:endParaRPr sz="1100">
              <a:latin typeface="Arial"/>
              <a:cs typeface="Arial"/>
            </a:endParaRPr>
          </a:p>
          <a:p>
            <a:pPr marL="84455">
              <a:lnSpc>
                <a:spcPts val="1260"/>
              </a:lnSpc>
              <a:spcBef>
                <a:spcPts val="35"/>
              </a:spcBef>
            </a:pPr>
            <a:r>
              <a:rPr sz="1650" i="1" baseline="5050" dirty="0">
                <a:latin typeface="Arial"/>
                <a:cs typeface="Arial"/>
              </a:rPr>
              <a:t>Repeat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part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(b)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through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(e)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with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=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25KΩ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and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compare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result</a:t>
            </a:r>
            <a:endParaRPr sz="1650" baseline="505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8386" y="871854"/>
            <a:ext cx="1235214" cy="8761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50" y="8192389"/>
            <a:ext cx="2126234" cy="4203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169" y="8789923"/>
            <a:ext cx="2620137" cy="57276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18819" y="5357494"/>
            <a:ext cx="2505710" cy="2658110"/>
            <a:chOff x="718819" y="5357494"/>
            <a:chExt cx="2505710" cy="26581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819" y="5357494"/>
              <a:ext cx="2390140" cy="1463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169" y="6820534"/>
              <a:ext cx="2499360" cy="119507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1700" y="1833244"/>
            <a:ext cx="1633093" cy="6642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0655" y="4037037"/>
            <a:ext cx="487463" cy="7738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74695" y="2976625"/>
            <a:ext cx="1791843" cy="1834514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3983" y="-20319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7234" y="1895474"/>
            <a:ext cx="4090670" cy="3061970"/>
            <a:chOff x="737234" y="1895474"/>
            <a:chExt cx="4090670" cy="3061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234" y="1895474"/>
              <a:ext cx="4090670" cy="12071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299" y="3103879"/>
              <a:ext cx="3048000" cy="185330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25169" y="711834"/>
            <a:ext cx="3072765" cy="1082040"/>
            <a:chOff x="725169" y="711834"/>
            <a:chExt cx="3072765" cy="10820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169" y="711834"/>
              <a:ext cx="2840990" cy="598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169" y="1310639"/>
              <a:ext cx="3072765" cy="483234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2897" y="159511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2"/>
            <a:ext cx="5683885" cy="223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Matching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earlier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result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100">
              <a:latin typeface="Arial"/>
              <a:cs typeface="Arial"/>
            </a:endParaRPr>
          </a:p>
          <a:p>
            <a:pPr marL="12700" marR="6350">
              <a:lnSpc>
                <a:spcPct val="110000"/>
              </a:lnSpc>
            </a:pPr>
            <a:r>
              <a:rPr sz="1100" spc="-20" dirty="0">
                <a:latin typeface="Calibri Light"/>
                <a:cs typeface="Calibri Light"/>
              </a:rPr>
              <a:t>Therefore,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20" dirty="0">
                <a:latin typeface="Calibri Light"/>
                <a:cs typeface="Calibri Light"/>
              </a:rPr>
              <a:t>good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20" dirty="0">
                <a:latin typeface="Calibri Light"/>
                <a:cs typeface="Calibri Light"/>
              </a:rPr>
              <a:t>approximation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for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the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actual</a:t>
            </a:r>
            <a:r>
              <a:rPr sz="1100" spc="-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results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can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be</a:t>
            </a:r>
            <a:r>
              <a:rPr sz="1100" spc="-20" dirty="0">
                <a:latin typeface="Calibri Light"/>
                <a:cs typeface="Calibri Light"/>
              </a:rPr>
              <a:t> obtained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by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simply ignoring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the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effects</a:t>
            </a:r>
            <a:r>
              <a:rPr sz="1100" spc="-25" dirty="0">
                <a:latin typeface="Calibri Light"/>
                <a:cs typeface="Calibri Light"/>
              </a:rPr>
              <a:t> of </a:t>
            </a: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o</a:t>
            </a:r>
            <a:r>
              <a:rPr sz="700" spc="65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for</a:t>
            </a:r>
            <a:r>
              <a:rPr sz="1650" spc="-60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this</a:t>
            </a:r>
            <a:r>
              <a:rPr sz="1650" spc="-60" baseline="5050" dirty="0">
                <a:latin typeface="Calibri Light"/>
                <a:cs typeface="Calibri Light"/>
              </a:rPr>
              <a:t> </a:t>
            </a:r>
            <a:r>
              <a:rPr sz="1650" spc="-15" baseline="5050" dirty="0">
                <a:latin typeface="Calibri Light"/>
                <a:cs typeface="Calibri Light"/>
              </a:rPr>
              <a:t>configuration</a:t>
            </a:r>
            <a:r>
              <a:rPr sz="1650" spc="-15" baseline="5050" dirty="0">
                <a:solidFill>
                  <a:srgbClr val="374B80"/>
                </a:solidFill>
                <a:latin typeface="Calibri Light"/>
                <a:cs typeface="Calibri Light"/>
              </a:rPr>
              <a:t>.</a:t>
            </a:r>
            <a:endParaRPr sz="1650" baseline="5050">
              <a:latin typeface="Calibri Light"/>
              <a:cs typeface="Calibri Light"/>
            </a:endParaRPr>
          </a:p>
          <a:p>
            <a:pPr marL="83820" algn="just">
              <a:lnSpc>
                <a:spcPct val="100000"/>
              </a:lnSpc>
              <a:spcBef>
                <a:spcPts val="1330"/>
              </a:spcBef>
            </a:pP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network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fig6-</a:t>
            </a:r>
            <a:r>
              <a:rPr sz="1650" baseline="5050" dirty="0">
                <a:latin typeface="Calibri"/>
                <a:cs typeface="Calibri"/>
              </a:rPr>
              <a:t>20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equations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changed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only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replacing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B</a:t>
            </a:r>
            <a:r>
              <a:rPr sz="700" b="1" spc="8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R'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=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1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1650" spc="-37" baseline="5050" dirty="0">
                <a:latin typeface="Arial MT"/>
                <a:cs typeface="Arial MT"/>
              </a:rPr>
              <a:t>║</a:t>
            </a:r>
            <a:r>
              <a:rPr sz="1650" b="1" spc="-37" baseline="5050" dirty="0">
                <a:latin typeface="Calibri"/>
                <a:cs typeface="Calibri"/>
              </a:rPr>
              <a:t>R</a:t>
            </a:r>
            <a:r>
              <a:rPr sz="700" b="1" spc="-25" dirty="0"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  <a:p>
            <a:pPr marL="83820" marR="6350" algn="just">
              <a:lnSpc>
                <a:spcPct val="110000"/>
              </a:lnSpc>
              <a:spcBef>
                <a:spcPts val="1130"/>
              </a:spcBef>
            </a:pPr>
            <a:r>
              <a:rPr sz="1100" spc="-10" dirty="0">
                <a:latin typeface="Calibri"/>
                <a:cs typeface="Calibri"/>
              </a:rPr>
              <a:t>Fig6-</a:t>
            </a:r>
            <a:r>
              <a:rPr sz="1100" dirty="0">
                <a:latin typeface="Calibri"/>
                <a:cs typeface="Calibri"/>
              </a:rPr>
              <a:t>21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also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input/output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characteristics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emitter-</a:t>
            </a:r>
            <a:r>
              <a:rPr sz="1100" dirty="0">
                <a:latin typeface="Calibri"/>
                <a:cs typeface="Calibri"/>
              </a:rPr>
              <a:t>follower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but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includes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collector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resistor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="1" spc="-37" baseline="5050" dirty="0">
                <a:latin typeface="Calibri"/>
                <a:cs typeface="Calibri"/>
              </a:rPr>
              <a:t>R</a:t>
            </a:r>
            <a:r>
              <a:rPr sz="700" b="1" spc="-25" dirty="0">
                <a:latin typeface="Calibri"/>
                <a:cs typeface="Calibri"/>
              </a:rPr>
              <a:t>C</a:t>
            </a:r>
            <a:r>
              <a:rPr sz="1650" spc="-37" baseline="5050" dirty="0">
                <a:latin typeface="Calibri"/>
                <a:cs typeface="Calibri"/>
              </a:rPr>
              <a:t>.</a:t>
            </a:r>
            <a:endParaRPr sz="1650" baseline="5050">
              <a:latin typeface="Calibri"/>
              <a:cs typeface="Calibri"/>
            </a:endParaRPr>
          </a:p>
          <a:p>
            <a:pPr marL="83820" marR="5080" algn="just">
              <a:lnSpc>
                <a:spcPct val="101400"/>
              </a:lnSpc>
              <a:spcBef>
                <a:spcPts val="5"/>
              </a:spcBef>
            </a:pP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6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this</a:t>
            </a:r>
            <a:r>
              <a:rPr sz="1650" spc="7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case</a:t>
            </a:r>
            <a:r>
              <a:rPr sz="1650" spc="8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B</a:t>
            </a:r>
            <a:r>
              <a:rPr sz="700" b="1" spc="15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</a:t>
            </a:r>
            <a:r>
              <a:rPr sz="1650" spc="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again</a:t>
            </a:r>
            <a:r>
              <a:rPr sz="1650" spc="6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replaced</a:t>
            </a:r>
            <a:r>
              <a:rPr sz="1650" spc="7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7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6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parallel</a:t>
            </a:r>
            <a:r>
              <a:rPr sz="1650" spc="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combination</a:t>
            </a:r>
            <a:r>
              <a:rPr sz="1650" spc="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6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1</a:t>
            </a:r>
            <a:r>
              <a:rPr sz="700" b="1" spc="14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and</a:t>
            </a:r>
            <a:r>
              <a:rPr sz="1650" spc="6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2</a:t>
            </a:r>
            <a:r>
              <a:rPr sz="1650" baseline="5050" dirty="0">
                <a:latin typeface="Calibri"/>
                <a:cs typeface="Calibri"/>
              </a:rPr>
              <a:t>.</a:t>
            </a:r>
            <a:r>
              <a:rPr sz="1650" spc="7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6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input</a:t>
            </a:r>
            <a:r>
              <a:rPr sz="1650" spc="8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impedance</a:t>
            </a:r>
            <a:r>
              <a:rPr sz="1650" spc="89" baseline="5050" dirty="0">
                <a:latin typeface="Calibri"/>
                <a:cs typeface="Calibri"/>
              </a:rPr>
              <a:t> </a:t>
            </a:r>
            <a:r>
              <a:rPr sz="1650" b="1" spc="-37" baseline="5050" dirty="0">
                <a:latin typeface="Calibri"/>
                <a:cs typeface="Calibri"/>
              </a:rPr>
              <a:t>Z</a:t>
            </a:r>
            <a:r>
              <a:rPr sz="700" b="1" spc="-25" dirty="0">
                <a:latin typeface="Calibri"/>
                <a:cs typeface="Calibri"/>
              </a:rPr>
              <a:t>i</a:t>
            </a:r>
            <a:r>
              <a:rPr sz="700" b="1" spc="50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and</a:t>
            </a:r>
            <a:r>
              <a:rPr sz="1650" spc="9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output</a:t>
            </a:r>
            <a:r>
              <a:rPr sz="1650" spc="13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impedance</a:t>
            </a:r>
            <a:r>
              <a:rPr sz="1650" spc="12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Z</a:t>
            </a:r>
            <a:r>
              <a:rPr sz="700" b="1" dirty="0">
                <a:latin typeface="Calibri"/>
                <a:cs typeface="Calibri"/>
              </a:rPr>
              <a:t>o</a:t>
            </a:r>
            <a:r>
              <a:rPr sz="700" b="1" spc="16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are</a:t>
            </a:r>
            <a:r>
              <a:rPr sz="1650" spc="12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unaffected</a:t>
            </a:r>
            <a:r>
              <a:rPr sz="1650" spc="12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12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C</a:t>
            </a:r>
            <a:r>
              <a:rPr sz="700" b="1" spc="18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since</a:t>
            </a:r>
            <a:r>
              <a:rPr sz="1650" spc="11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it</a:t>
            </a:r>
            <a:r>
              <a:rPr sz="1650" spc="12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</a:t>
            </a:r>
            <a:r>
              <a:rPr sz="1650" spc="12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not</a:t>
            </a:r>
            <a:r>
              <a:rPr sz="1650" spc="12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ret1ected</a:t>
            </a:r>
            <a:r>
              <a:rPr sz="1650" spc="12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into</a:t>
            </a:r>
            <a:r>
              <a:rPr sz="1650" spc="12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13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base</a:t>
            </a:r>
            <a:r>
              <a:rPr sz="1650" spc="11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or</a:t>
            </a:r>
            <a:r>
              <a:rPr sz="1650" spc="11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emitter </a:t>
            </a:r>
            <a:r>
              <a:rPr sz="1650" baseline="5050" dirty="0">
                <a:latin typeface="Calibri"/>
                <a:cs typeface="Calibri"/>
              </a:rPr>
              <a:t>equivalent.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fact,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only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effect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C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will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to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determine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Q-</a:t>
            </a:r>
            <a:r>
              <a:rPr sz="1650" b="1" baseline="5050" dirty="0">
                <a:latin typeface="Calibri"/>
                <a:cs typeface="Calibri"/>
              </a:rPr>
              <a:t>point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operation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2429" y="5160390"/>
            <a:ext cx="2346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Fig6-20E-</a:t>
            </a:r>
            <a:r>
              <a:rPr sz="1100" i="1" dirty="0">
                <a:latin typeface="Arial"/>
                <a:cs typeface="Arial"/>
              </a:rPr>
              <a:t>follower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with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voltage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divider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6472" y="5172582"/>
            <a:ext cx="165036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21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E-</a:t>
            </a:r>
            <a:r>
              <a:rPr sz="1650" i="1" baseline="5050" dirty="0">
                <a:latin typeface="Arial"/>
                <a:cs typeface="Arial"/>
              </a:rPr>
              <a:t>follower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with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spc="-52" baseline="5050" dirty="0">
                <a:latin typeface="Arial"/>
                <a:cs typeface="Arial"/>
              </a:rPr>
              <a:t>R</a:t>
            </a:r>
            <a:r>
              <a:rPr sz="700" i="1" spc="-3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8860" y="3164068"/>
            <a:ext cx="3614166" cy="19076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164782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dirty="0">
                <a:latin typeface="Times New Roman"/>
                <a:cs typeface="Times New Roman"/>
              </a:rPr>
              <a:t>Ideal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Voltage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Transfer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Curve: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075689"/>
            <a:ext cx="5756910" cy="10217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produces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proportional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graphical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representation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statement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curve.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graph </a:t>
            </a:r>
            <a:r>
              <a:rPr sz="1500" baseline="2777" dirty="0">
                <a:latin typeface="Times New Roman"/>
                <a:cs typeface="Times New Roman"/>
              </a:rPr>
              <a:t>of</a:t>
            </a:r>
            <a:r>
              <a:rPr sz="1500" spc="540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output</a:t>
            </a:r>
            <a:r>
              <a:rPr sz="1500" spc="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voltage</a:t>
            </a:r>
            <a:r>
              <a:rPr sz="1500" spc="555" baseline="2777" dirty="0">
                <a:latin typeface="Times New Roman"/>
                <a:cs typeface="Times New Roman"/>
              </a:rPr>
              <a:t>  </a:t>
            </a:r>
            <a:r>
              <a:rPr sz="1500" b="1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o</a:t>
            </a:r>
            <a:r>
              <a:rPr sz="650" b="1" spc="470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against</a:t>
            </a:r>
            <a:r>
              <a:rPr sz="1500" spc="547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555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input Voltage</a:t>
            </a:r>
            <a:r>
              <a:rPr sz="1500" spc="562" baseline="2777" dirty="0">
                <a:latin typeface="Times New Roman"/>
                <a:cs typeface="Times New Roman"/>
              </a:rPr>
              <a:t>  </a:t>
            </a:r>
            <a:r>
              <a:rPr sz="1500" b="1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d</a:t>
            </a:r>
            <a:r>
              <a:rPr sz="650" b="1" spc="280" dirty="0">
                <a:latin typeface="Times New Roman"/>
                <a:cs typeface="Times New Roman"/>
              </a:rPr>
              <a:t>   </a:t>
            </a:r>
            <a:r>
              <a:rPr sz="1500" baseline="2777" dirty="0">
                <a:latin typeface="Times New Roman"/>
                <a:cs typeface="Times New Roman"/>
              </a:rPr>
              <a:t>assuming</a:t>
            </a:r>
            <a:r>
              <a:rPr sz="1500" spc="555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gain</a:t>
            </a:r>
            <a:r>
              <a:rPr sz="1500" spc="-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constant. This</a:t>
            </a:r>
            <a:r>
              <a:rPr sz="1500" spc="547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graph</a:t>
            </a:r>
            <a:r>
              <a:rPr sz="1500" spc="547" baseline="2777" dirty="0">
                <a:latin typeface="Times New Roman"/>
                <a:cs typeface="Times New Roman"/>
              </a:rPr>
              <a:t>  </a:t>
            </a:r>
            <a:r>
              <a:rPr sz="1500" spc="-37" baseline="2777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called </a:t>
            </a:r>
            <a:r>
              <a:rPr sz="1000" b="1" dirty="0">
                <a:latin typeface="Times New Roman"/>
                <a:cs typeface="Times New Roman"/>
              </a:rPr>
              <a:t>transfer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characteristics,of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spc="-20" dirty="0">
                <a:latin typeface="Times New Roman"/>
                <a:cs typeface="Times New Roman"/>
              </a:rPr>
              <a:t>amp.</a:t>
            </a:r>
            <a:endParaRPr sz="1000">
              <a:latin typeface="Times New Roman"/>
              <a:cs typeface="Times New Roman"/>
            </a:endParaRPr>
          </a:p>
          <a:p>
            <a:pPr marL="12700" marR="12700" algn="just">
              <a:lnSpc>
                <a:spcPts val="1150"/>
              </a:lnSpc>
              <a:spcBef>
                <a:spcPts val="935"/>
              </a:spcBef>
            </a:pP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proportional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difference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upto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 </a:t>
            </a:r>
            <a:r>
              <a:rPr sz="1000" dirty="0">
                <a:latin typeface="Times New Roman"/>
                <a:cs typeface="Times New Roman"/>
              </a:rPr>
              <a:t>saturation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specified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manufacturer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509640"/>
            <a:ext cx="5661025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Thus</a:t>
            </a:r>
            <a:r>
              <a:rPr sz="1500" spc="-44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note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that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op-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amp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output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voltage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gets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saturated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at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+V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cc</a:t>
            </a:r>
            <a:r>
              <a:rPr sz="650" spc="6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–V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EE</a:t>
            </a:r>
            <a:r>
              <a:rPr sz="650" spc="6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it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can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not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produce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output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voltage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more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than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+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cc</a:t>
            </a:r>
            <a:r>
              <a:rPr sz="650" spc="7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vEE.</a:t>
            </a:r>
            <a:r>
              <a:rPr sz="1500" spc="-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Practically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saturation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voltages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+V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sat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,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500" spc="-15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–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sat</a:t>
            </a:r>
            <a:r>
              <a:rPr sz="650" spc="7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are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slightly</a:t>
            </a:r>
            <a:r>
              <a:rPr sz="1500" spc="-5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less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than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+V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cc</a:t>
            </a:r>
            <a:r>
              <a:rPr sz="650" spc="6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500" spc="3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spc="-75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–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V</a:t>
            </a:r>
            <a:r>
              <a:rPr sz="650" dirty="0">
                <a:solidFill>
                  <a:srgbClr val="222222"/>
                </a:solidFill>
                <a:latin typeface="Times New Roman"/>
                <a:cs typeface="Times New Roman"/>
              </a:rPr>
              <a:t>EE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.Middle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region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known</a:t>
            </a:r>
            <a:r>
              <a:rPr sz="1500" spc="-15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as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region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operation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500" spc="-44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OPAMP</a:t>
            </a:r>
            <a:r>
              <a:rPr sz="1500" spc="-22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or</a:t>
            </a:r>
            <a:r>
              <a:rPr sz="1500" spc="-37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linear</a:t>
            </a:r>
            <a:r>
              <a:rPr sz="1500" spc="-30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solidFill>
                  <a:srgbClr val="222222"/>
                </a:solidFill>
                <a:latin typeface="Times New Roman"/>
                <a:cs typeface="Times New Roman"/>
              </a:rPr>
              <a:t>region.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6072504"/>
            <a:ext cx="1666239" cy="1828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latin typeface="Times New Roman"/>
                <a:cs typeface="Times New Roman"/>
              </a:rPr>
              <a:t>Negative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Feedback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in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25" dirty="0">
                <a:latin typeface="Times New Roman"/>
                <a:cs typeface="Times New Roman"/>
              </a:rPr>
              <a:t> Amp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346316"/>
            <a:ext cx="5756275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obtain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Negative</a:t>
            </a:r>
            <a:r>
              <a:rPr sz="1000" b="1" spc="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feedback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in</a:t>
            </a:r>
            <a:r>
              <a:rPr sz="1000" b="1" spc="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an</a:t>
            </a:r>
            <a:r>
              <a:rPr sz="1000" b="1" spc="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connecting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op</a:t>
            </a:r>
            <a:r>
              <a:rPr sz="1000" spc="40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amp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suitable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resistance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704" y="9075178"/>
            <a:ext cx="2927985" cy="292735"/>
          </a:xfrm>
          <a:custGeom>
            <a:avLst/>
            <a:gdLst/>
            <a:ahLst/>
            <a:cxnLst/>
            <a:rect l="l" t="t" r="r" b="b"/>
            <a:pathLst>
              <a:path w="2927985" h="292734">
                <a:moveTo>
                  <a:pt x="2927845" y="146291"/>
                </a:moveTo>
                <a:lnTo>
                  <a:pt x="2879090" y="146291"/>
                </a:lnTo>
                <a:lnTo>
                  <a:pt x="2879090" y="0"/>
                </a:lnTo>
                <a:lnTo>
                  <a:pt x="0" y="0"/>
                </a:lnTo>
                <a:lnTo>
                  <a:pt x="0" y="146291"/>
                </a:lnTo>
                <a:lnTo>
                  <a:pt x="0" y="292595"/>
                </a:lnTo>
                <a:lnTo>
                  <a:pt x="2927845" y="292595"/>
                </a:lnTo>
                <a:lnTo>
                  <a:pt x="2927845" y="1462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2004" y="8468105"/>
            <a:ext cx="5759450" cy="90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175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 with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closed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loop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gain</a:t>
            </a:r>
            <a:r>
              <a:rPr sz="1000" spc="-1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  <a:spcBef>
                <a:spcPts val="25"/>
              </a:spcBef>
            </a:pP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significantly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improve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performance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operational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op-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amp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that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does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not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use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considered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too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unstable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useful.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But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how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can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we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use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to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control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an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op-</a:t>
            </a:r>
            <a:r>
              <a:rPr sz="1000" spc="-10" dirty="0">
                <a:latin typeface="Times New Roman"/>
                <a:cs typeface="Times New Roman"/>
              </a:rPr>
              <a:t>amp.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Well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consider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circuit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below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Non-</a:t>
            </a:r>
            <a:r>
              <a:rPr sz="1000" spc="-5" dirty="0">
                <a:latin typeface="Times New Roman"/>
                <a:cs typeface="Times New Roman"/>
              </a:rPr>
              <a:t>inverting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Operational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Amplifier.</a:t>
            </a:r>
            <a:r>
              <a:rPr sz="1000" spc="-5" dirty="0">
                <a:latin typeface="Times New Roman"/>
                <a:cs typeface="Times New Roman"/>
              </a:rPr>
              <a:t> OPEN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LOOP-NO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FEEDBACK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PATH(LESS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STABLE)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CLOSED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LOOP-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PATH(MORE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STABLE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32" y="2203703"/>
            <a:ext cx="4345268" cy="29688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941" y="6687780"/>
            <a:ext cx="3713929" cy="174495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2876550" cy="41973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2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5"/>
              </a:spcBef>
            </a:pPr>
            <a:r>
              <a:rPr sz="1600" b="1" spc="-65" dirty="0">
                <a:latin typeface="Times New Roman"/>
                <a:cs typeface="Times New Roman"/>
              </a:rPr>
              <a:t>Virtual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65" dirty="0">
                <a:latin typeface="Times New Roman"/>
                <a:cs typeface="Times New Roman"/>
              </a:rPr>
              <a:t>Ground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65" dirty="0">
                <a:latin typeface="Times New Roman"/>
                <a:cs typeface="Times New Roman"/>
              </a:rPr>
              <a:t>Concept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–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Times New Roman"/>
                <a:cs typeface="Times New Roman"/>
                <a:hlinkClick r:id="rId2"/>
              </a:rPr>
              <a:t>OPAMP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419983"/>
            <a:ext cx="2214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latin typeface="Times New Roman"/>
                <a:cs typeface="Times New Roman"/>
              </a:rPr>
              <a:t>Using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65" dirty="0">
                <a:latin typeface="Times New Roman"/>
                <a:cs typeface="Times New Roman"/>
              </a:rPr>
              <a:t>Infinite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65" dirty="0">
                <a:latin typeface="Times New Roman"/>
                <a:cs typeface="Times New Roman"/>
              </a:rPr>
              <a:t>Voltage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Gain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961002"/>
            <a:ext cx="5748020" cy="19716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already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opamp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gain.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real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opamps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be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 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consider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calculation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purposes.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latin typeface="Times New Roman"/>
                <a:cs typeface="Times New Roman"/>
              </a:rPr>
              <a:t>Gain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=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Vo/Vin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infinite, </a:t>
            </a:r>
            <a:r>
              <a:rPr sz="1000" b="1" dirty="0">
                <a:latin typeface="Times New Roman"/>
                <a:cs typeface="Times New Roman"/>
              </a:rPr>
              <a:t>Vin =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Vin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V2 –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V1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0.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V2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potential.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latin typeface="Times New Roman"/>
                <a:cs typeface="Times New Roman"/>
              </a:rPr>
              <a:t>V2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=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718297"/>
            <a:ext cx="5758815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5" dirty="0">
                <a:latin typeface="Times New Roman"/>
                <a:cs typeface="Times New Roman"/>
              </a:rPr>
              <a:t>Why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40" dirty="0">
                <a:latin typeface="Times New Roman"/>
                <a:cs typeface="Times New Roman"/>
              </a:rPr>
              <a:t>we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60" dirty="0">
                <a:latin typeface="Times New Roman"/>
                <a:cs typeface="Times New Roman"/>
              </a:rPr>
              <a:t>need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65" dirty="0">
                <a:latin typeface="Times New Roman"/>
                <a:cs typeface="Times New Roman"/>
              </a:rPr>
              <a:t>Virtual</a:t>
            </a:r>
            <a:r>
              <a:rPr sz="1000" b="1" spc="-85" dirty="0">
                <a:latin typeface="Times New Roman"/>
                <a:cs typeface="Times New Roman"/>
              </a:rPr>
              <a:t> </a:t>
            </a:r>
            <a:r>
              <a:rPr sz="1000" b="1" spc="-65" dirty="0">
                <a:latin typeface="Times New Roman"/>
                <a:cs typeface="Times New Roman"/>
              </a:rPr>
              <a:t>Ground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?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40"/>
              </a:lnSpc>
            </a:pPr>
            <a:r>
              <a:rPr sz="1000" spc="-10" dirty="0">
                <a:latin typeface="Times New Roman"/>
                <a:cs typeface="Times New Roman"/>
              </a:rPr>
              <a:t>Virtual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Ground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concept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useful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analysis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opamp</a:t>
            </a:r>
            <a:r>
              <a:rPr sz="1000" spc="-10" dirty="0">
                <a:latin typeface="Times New Roman"/>
                <a:cs typeface="Times New Roman"/>
              </a:rPr>
              <a:t> when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employed.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simply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calculations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derivations.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9414458"/>
            <a:ext cx="56438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Above</a:t>
            </a:r>
            <a:r>
              <a:rPr sz="1100" spc="-1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concept is</a:t>
            </a:r>
            <a:r>
              <a:rPr sz="1100" spc="-1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valid</a:t>
            </a:r>
            <a:r>
              <a:rPr sz="1100" spc="-2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only</a:t>
            </a:r>
            <a:r>
              <a:rPr sz="1100" spc="-2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when </a:t>
            </a:r>
            <a:r>
              <a:rPr sz="1100" b="1" dirty="0">
                <a:solidFill>
                  <a:srgbClr val="515151"/>
                </a:solidFill>
                <a:latin typeface="Times New Roman"/>
                <a:cs typeface="Times New Roman"/>
              </a:rPr>
              <a:t>negative</a:t>
            </a:r>
            <a:r>
              <a:rPr sz="1100" b="1" spc="-1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15151"/>
                </a:solidFill>
                <a:latin typeface="Times New Roman"/>
                <a:cs typeface="Times New Roman"/>
              </a:rPr>
              <a:t>feedback</a:t>
            </a:r>
            <a:r>
              <a:rPr sz="11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is</a:t>
            </a:r>
            <a:r>
              <a:rPr sz="1100" spc="-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applied</a:t>
            </a:r>
            <a:r>
              <a:rPr sz="1100" spc="-1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to</a:t>
            </a:r>
            <a:r>
              <a:rPr sz="1100" spc="-1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opamp</a:t>
            </a:r>
            <a:r>
              <a:rPr sz="1100" spc="-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like</a:t>
            </a:r>
            <a:r>
              <a:rPr sz="1100" spc="-1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in</a:t>
            </a:r>
            <a:r>
              <a:rPr sz="1100" spc="-2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15151"/>
                </a:solidFill>
                <a:latin typeface="Times New Roman"/>
                <a:cs typeface="Times New Roman"/>
              </a:rPr>
              <a:t>inverting</a:t>
            </a:r>
            <a:r>
              <a:rPr sz="1100" spc="-20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515151"/>
                </a:solidFill>
                <a:latin typeface="Times New Roman"/>
                <a:cs typeface="Times New Roman"/>
              </a:rPr>
              <a:t>ampliers.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638299"/>
            <a:ext cx="3103499" cy="16592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6099809"/>
            <a:ext cx="2680970" cy="16362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8659367"/>
            <a:ext cx="2842895" cy="771524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5370195" cy="17589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latin typeface="Times New Roman"/>
                <a:cs typeface="Times New Roman"/>
              </a:rPr>
              <a:t>Assumptions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regarding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OPAMP:(NEGATIVE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FEEDBACK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CLOSED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LOOP</a:t>
            </a:r>
            <a:r>
              <a:rPr sz="1200" spc="-10" dirty="0">
                <a:latin typeface="Times New Roman"/>
                <a:cs typeface="Times New Roman"/>
              </a:rPr>
              <a:t> OPAMP)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2742" y="1262125"/>
            <a:ext cx="431800" cy="181610"/>
          </a:xfrm>
          <a:custGeom>
            <a:avLst/>
            <a:gdLst/>
            <a:ahLst/>
            <a:cxnLst/>
            <a:rect l="l" t="t" r="r" b="b"/>
            <a:pathLst>
              <a:path w="431800" h="181609">
                <a:moveTo>
                  <a:pt x="431596" y="0"/>
                </a:moveTo>
                <a:lnTo>
                  <a:pt x="0" y="0"/>
                </a:lnTo>
                <a:lnTo>
                  <a:pt x="0" y="181355"/>
                </a:lnTo>
                <a:lnTo>
                  <a:pt x="431596" y="181355"/>
                </a:lnTo>
                <a:lnTo>
                  <a:pt x="43159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3904" y="1063497"/>
            <a:ext cx="565086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0800" marR="18415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Times New Roman"/>
                <a:cs typeface="Times New Roman"/>
              </a:rPr>
              <a:t>1.Current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drawn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either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terminals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opamp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entering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opamp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zero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OPAMP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infinite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impedance:</a:t>
            </a:r>
            <a:r>
              <a:rPr sz="1200" dirty="0">
                <a:latin typeface="Cambria Math"/>
                <a:cs typeface="Cambria Math"/>
              </a:rPr>
              <a:t>I</a:t>
            </a:r>
            <a:r>
              <a:rPr sz="1275" baseline="-16339" dirty="0">
                <a:latin typeface="Cambria Math"/>
                <a:cs typeface="Cambria Math"/>
              </a:rPr>
              <a:t>1</a:t>
            </a:r>
            <a:r>
              <a:rPr sz="1275" spc="240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45" dirty="0">
                <a:latin typeface="Cambria Math"/>
                <a:cs typeface="Cambria Math"/>
              </a:rPr>
              <a:t> </a:t>
            </a:r>
            <a:r>
              <a:rPr sz="1200" spc="-25" dirty="0">
                <a:latin typeface="Cambria Math"/>
                <a:cs typeface="Cambria Math"/>
              </a:rPr>
              <a:t>I</a:t>
            </a:r>
            <a:r>
              <a:rPr sz="1275" spc="-37" baseline="-16339" dirty="0">
                <a:latin typeface="Cambria Math"/>
                <a:cs typeface="Cambria Math"/>
              </a:rPr>
              <a:t>2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420114"/>
            <a:ext cx="34658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2.Voltage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difference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between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terminal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zero.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0009" y="1481581"/>
            <a:ext cx="1046480" cy="13589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200" dirty="0">
                <a:latin typeface="Cambria Math"/>
                <a:cs typeface="Cambria Math"/>
              </a:rPr>
              <a:t>𝑉</a:t>
            </a:r>
            <a:r>
              <a:rPr sz="1275" baseline="-16339" dirty="0">
                <a:latin typeface="Cambria Math"/>
                <a:cs typeface="Cambria Math"/>
              </a:rPr>
              <a:t>𝑑</a:t>
            </a:r>
            <a:r>
              <a:rPr sz="1275" spc="217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25" dirty="0">
                <a:latin typeface="Cambria Math"/>
                <a:cs typeface="Cambria Math"/>
              </a:rPr>
              <a:t> </a:t>
            </a:r>
            <a:r>
              <a:rPr sz="1200" spc="-35" dirty="0">
                <a:latin typeface="Cambria Math"/>
                <a:cs typeface="Cambria Math"/>
              </a:rPr>
              <a:t>𝑉</a:t>
            </a:r>
            <a:r>
              <a:rPr sz="1275" spc="-52" baseline="-16339" dirty="0">
                <a:latin typeface="Cambria Math"/>
                <a:cs typeface="Cambria Math"/>
              </a:rPr>
              <a:t>1</a:t>
            </a:r>
            <a:r>
              <a:rPr sz="1200" spc="-35" dirty="0">
                <a:latin typeface="Cambria Math"/>
                <a:cs typeface="Cambria Math"/>
              </a:rPr>
              <a:t>−𝑉</a:t>
            </a:r>
            <a:r>
              <a:rPr sz="1275" spc="-52" baseline="-16339" dirty="0">
                <a:latin typeface="Cambria Math"/>
                <a:cs typeface="Cambria Math"/>
              </a:rPr>
              <a:t>2</a:t>
            </a:r>
            <a:r>
              <a:rPr sz="1275" spc="179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15" dirty="0">
                <a:latin typeface="Cambria Math"/>
                <a:cs typeface="Cambria Math"/>
              </a:rPr>
              <a:t> </a:t>
            </a:r>
            <a:r>
              <a:rPr sz="1200" spc="-50" dirty="0"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5317" y="1797049"/>
            <a:ext cx="4251325" cy="2349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Inverting</a:t>
            </a:r>
            <a:r>
              <a:rPr sz="1600" spc="-4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Operational</a:t>
            </a:r>
            <a:r>
              <a:rPr sz="1600" spc="-5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Amplifier</a:t>
            </a:r>
            <a:r>
              <a:rPr sz="1600" spc="-4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|</a:t>
            </a:r>
            <a:r>
              <a:rPr sz="1600" spc="-5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Inverting</a:t>
            </a:r>
            <a:r>
              <a:rPr sz="1600" spc="-35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Op</a:t>
            </a:r>
            <a:r>
              <a:rPr sz="1600" spc="-5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74B80"/>
                </a:solidFill>
                <a:latin typeface="Times New Roman"/>
                <a:cs typeface="Times New Roman"/>
              </a:rPr>
              <a:t>Amp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416" y="2382265"/>
            <a:ext cx="5769610" cy="393700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12700">
              <a:lnSpc>
                <a:spcPts val="1140"/>
              </a:lnSpc>
            </a:pPr>
            <a:r>
              <a:rPr sz="1000" dirty="0">
                <a:latin typeface="Times New Roman"/>
                <a:cs typeface="Times New Roman"/>
              </a:rPr>
              <a:t>We call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operational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operational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 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op-amp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spc="-25" dirty="0">
                <a:latin typeface="Times New Roman"/>
                <a:cs typeface="Times New Roman"/>
              </a:rPr>
              <a:t>amp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produces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phase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respect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180</a:t>
            </a:r>
            <a:r>
              <a:rPr sz="975" spc="-15" baseline="29914" dirty="0">
                <a:latin typeface="Times New Roman"/>
                <a:cs typeface="Times New Roman"/>
              </a:rPr>
              <a:t>o</a:t>
            </a:r>
            <a:r>
              <a:rPr sz="1000" spc="-1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604" y="2752089"/>
            <a:ext cx="5806440" cy="8375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 marR="304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pulse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positive,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pulse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vice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versa.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figure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inverting operational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 </a:t>
            </a:r>
            <a:r>
              <a:rPr sz="1000" dirty="0">
                <a:latin typeface="Times New Roman"/>
                <a:cs typeface="Times New Roman"/>
              </a:rPr>
              <a:t>built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op-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amp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resistors</a:t>
            </a:r>
            <a:r>
              <a:rPr sz="1000" dirty="0">
                <a:latin typeface="Times New Roman"/>
                <a:cs typeface="Times New Roman"/>
                <a:hlinkClick r:id="rId3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38100" marR="30480">
              <a:lnSpc>
                <a:spcPts val="1110"/>
              </a:lnSpc>
              <a:spcBef>
                <a:spcPts val="310"/>
              </a:spcBef>
            </a:pP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signal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inverting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op-amp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via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800" dirty="0">
                <a:latin typeface="Times New Roman"/>
                <a:cs typeface="Times New Roman"/>
              </a:rPr>
              <a:t>i</a:t>
            </a:r>
            <a:r>
              <a:rPr sz="1500" baseline="5555" dirty="0">
                <a:latin typeface="Times New Roman"/>
                <a:cs typeface="Times New Roman"/>
              </a:rPr>
              <a:t>.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connect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non-</a:t>
            </a:r>
            <a:r>
              <a:rPr sz="1500" baseline="5555" dirty="0">
                <a:latin typeface="Times New Roman"/>
                <a:cs typeface="Times New Roman"/>
              </a:rPr>
              <a:t>inverting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to </a:t>
            </a:r>
            <a:r>
              <a:rPr sz="1000" spc="-10" dirty="0">
                <a:latin typeface="Times New Roman"/>
                <a:cs typeface="Times New Roman"/>
              </a:rPr>
              <a:t>ground.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Further,</a:t>
            </a:r>
            <a:r>
              <a:rPr sz="1000" spc="-20" dirty="0">
                <a:latin typeface="Times New Roman"/>
                <a:cs typeface="Times New Roman"/>
              </a:rPr>
              <a:t> we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provide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necessary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stabilize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hence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control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output,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through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R</a:t>
            </a:r>
            <a:r>
              <a:rPr sz="1350" spc="-37" baseline="-9259" dirty="0">
                <a:latin typeface="Times New Roman"/>
                <a:cs typeface="Times New Roman"/>
              </a:rPr>
              <a:t>f</a:t>
            </a:r>
            <a:r>
              <a:rPr sz="1000" spc="-25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361558"/>
            <a:ext cx="33324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mes New Roman"/>
                <a:cs typeface="Times New Roman"/>
              </a:rPr>
              <a:t>Mathematically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offered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311264"/>
            <a:ext cx="56197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37995" algn="l"/>
              </a:tabLst>
            </a:pPr>
            <a:r>
              <a:rPr sz="1000" spc="-10" dirty="0">
                <a:latin typeface="Times New Roman"/>
                <a:cs typeface="Times New Roman"/>
              </a:rPr>
              <a:t>Where,</a:t>
            </a:r>
            <a:r>
              <a:rPr sz="1000" dirty="0">
                <a:latin typeface="Times New Roman"/>
                <a:cs typeface="Times New Roman"/>
              </a:rPr>
              <a:t>	However,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ideal</a:t>
            </a:r>
            <a:r>
              <a:rPr sz="1000" spc="-2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op</a:t>
            </a:r>
            <a:r>
              <a:rPr sz="1000" spc="-2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impedance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25" dirty="0">
                <a:latin typeface="Times New Roman"/>
                <a:cs typeface="Times New Roman"/>
              </a:rPr>
              <a:t> to </a:t>
            </a:r>
            <a:r>
              <a:rPr sz="1500" baseline="2777" dirty="0">
                <a:latin typeface="Times New Roman"/>
                <a:cs typeface="Times New Roman"/>
              </a:rPr>
              <a:t>which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  <a:hlinkClick r:id="rId6"/>
              </a:rPr>
              <a:t>currents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flowing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into</a:t>
            </a:r>
            <a:r>
              <a:rPr sz="1500" spc="-15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its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input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terminals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are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zero</a:t>
            </a:r>
            <a:r>
              <a:rPr sz="1500" spc="-15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i.e</a:t>
            </a:r>
            <a:r>
              <a:rPr sz="1500" b="1" baseline="2777" dirty="0">
                <a:latin typeface="Times New Roman"/>
                <a:cs typeface="Times New Roman"/>
              </a:rPr>
              <a:t>.</a:t>
            </a:r>
            <a:r>
              <a:rPr sz="1500" b="1" spc="-15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I</a:t>
            </a:r>
            <a:r>
              <a:rPr sz="650" b="1" dirty="0">
                <a:latin typeface="Times New Roman"/>
                <a:cs typeface="Times New Roman"/>
              </a:rPr>
              <a:t>1</a:t>
            </a:r>
            <a:r>
              <a:rPr sz="650" b="1" spc="70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=</a:t>
            </a:r>
            <a:r>
              <a:rPr sz="1500" b="1" spc="-3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I</a:t>
            </a:r>
            <a:r>
              <a:rPr sz="650" b="1" dirty="0">
                <a:latin typeface="Times New Roman"/>
                <a:cs typeface="Times New Roman"/>
              </a:rPr>
              <a:t>2</a:t>
            </a:r>
            <a:r>
              <a:rPr sz="650" b="1" spc="70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=</a:t>
            </a:r>
            <a:r>
              <a:rPr sz="1500" b="1" spc="-3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0.</a:t>
            </a:r>
            <a:r>
              <a:rPr sz="1500" b="1" spc="-2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Thus,</a:t>
            </a:r>
            <a:r>
              <a:rPr sz="1500" b="1" spc="-2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I</a:t>
            </a:r>
            <a:r>
              <a:rPr sz="650" b="1" dirty="0">
                <a:latin typeface="Times New Roman"/>
                <a:cs typeface="Times New Roman"/>
              </a:rPr>
              <a:t>i</a:t>
            </a:r>
            <a:r>
              <a:rPr sz="650" b="1" spc="80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=</a:t>
            </a:r>
            <a:r>
              <a:rPr sz="1500" b="1" spc="-3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I</a:t>
            </a:r>
            <a:r>
              <a:rPr sz="650" b="1" dirty="0">
                <a:latin typeface="Times New Roman"/>
                <a:cs typeface="Times New Roman"/>
              </a:rPr>
              <a:t>f</a:t>
            </a:r>
            <a:r>
              <a:rPr sz="1500" b="1" baseline="2777" dirty="0">
                <a:latin typeface="Times New Roman"/>
                <a:cs typeface="Times New Roman"/>
              </a:rPr>
              <a:t>.</a:t>
            </a:r>
            <a:r>
              <a:rPr sz="1500" b="1" spc="-15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Hence,</a:t>
            </a:r>
            <a:endParaRPr sz="1500" baseline="277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7137272"/>
            <a:ext cx="536448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ideal</a:t>
            </a:r>
            <a:r>
              <a:rPr sz="1000" spc="-15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op</a:t>
            </a:r>
            <a:r>
              <a:rPr sz="1000" spc="-2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non-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always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equal.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appears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That </a:t>
            </a:r>
            <a:r>
              <a:rPr sz="1500" spc="-15" baseline="5555" dirty="0">
                <a:latin typeface="Times New Roman"/>
                <a:cs typeface="Times New Roman"/>
              </a:rPr>
              <a:t>meansV</a:t>
            </a:r>
            <a:r>
              <a:rPr sz="650" spc="-10" dirty="0">
                <a:latin typeface="Times New Roman"/>
                <a:cs typeface="Times New Roman"/>
              </a:rPr>
              <a:t>2</a:t>
            </a:r>
            <a:r>
              <a:rPr sz="1500" spc="-15" baseline="5555" dirty="0">
                <a:latin typeface="Times New Roman"/>
                <a:cs typeface="Times New Roman"/>
              </a:rPr>
              <a:t>=0.Hence,V</a:t>
            </a:r>
            <a:r>
              <a:rPr sz="650" spc="-10" dirty="0">
                <a:latin typeface="Times New Roman"/>
                <a:cs typeface="Times New Roman"/>
              </a:rPr>
              <a:t>1</a:t>
            </a:r>
            <a:r>
              <a:rPr sz="650" spc="8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 0,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also. So,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 can </a:t>
            </a:r>
            <a:r>
              <a:rPr sz="1500" spc="-15" baseline="5555" dirty="0">
                <a:latin typeface="Times New Roman"/>
                <a:cs typeface="Times New Roman"/>
              </a:rPr>
              <a:t>write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994141"/>
            <a:ext cx="1835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From,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get,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8902445"/>
            <a:ext cx="5756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650" algn="l"/>
                <a:tab pos="912494" algn="l"/>
                <a:tab pos="1293495" algn="l"/>
                <a:tab pos="1565910" algn="l"/>
                <a:tab pos="1885950" algn="l"/>
                <a:tab pos="2543810" algn="l"/>
                <a:tab pos="3330575" algn="l"/>
                <a:tab pos="3995420" algn="l"/>
                <a:tab pos="4266565" algn="l"/>
                <a:tab pos="4925060" algn="l"/>
                <a:tab pos="5224145" algn="l"/>
                <a:tab pos="5628005" algn="l"/>
              </a:tabLst>
            </a:pPr>
            <a:r>
              <a:rPr sz="1000" spc="-25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0" dirty="0">
                <a:latin typeface="Times New Roman"/>
                <a:cs typeface="Times New Roman"/>
              </a:rPr>
              <a:t>gain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of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b="1" spc="-10" dirty="0">
                <a:latin typeface="Times New Roman"/>
                <a:cs typeface="Times New Roman"/>
              </a:rPr>
              <a:t>inverting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b="1" spc="-10" dirty="0">
                <a:latin typeface="Times New Roman"/>
                <a:cs typeface="Times New Roman"/>
              </a:rPr>
              <a:t>operational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b="1" spc="-10" dirty="0">
                <a:latin typeface="Times New Roman"/>
                <a:cs typeface="Times New Roman"/>
              </a:rPr>
              <a:t>amplifier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or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b="1" spc="-10" dirty="0">
                <a:latin typeface="Times New Roman"/>
                <a:cs typeface="Times New Roman"/>
              </a:rPr>
              <a:t>inverting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b="1" spc="-25" dirty="0">
                <a:latin typeface="Times New Roman"/>
                <a:cs typeface="Times New Roman"/>
              </a:rPr>
              <a:t>op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b="1" spc="-25" dirty="0">
                <a:latin typeface="Times New Roman"/>
                <a:cs typeface="Times New Roman"/>
              </a:rPr>
              <a:t>amp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is,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9582098"/>
            <a:ext cx="5753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indicates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decided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feedback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3593591"/>
            <a:ext cx="2889123" cy="178828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2952" y="5577580"/>
            <a:ext cx="685249" cy="4106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228" y="6086205"/>
            <a:ext cx="1218264" cy="32890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960" y="6682848"/>
            <a:ext cx="1218593" cy="4455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4448" y="7652240"/>
            <a:ext cx="843677" cy="32132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8808" y="8202152"/>
            <a:ext cx="1822669" cy="67076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4400" y="9070695"/>
            <a:ext cx="1049655" cy="525145"/>
          </a:xfrm>
          <a:prstGeom prst="rect">
            <a:avLst/>
          </a:prstGeom>
        </p:spPr>
      </p:pic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4370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resistor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indicating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phase-</a:t>
            </a:r>
            <a:r>
              <a:rPr sz="1000" dirty="0">
                <a:latin typeface="Times New Roman"/>
                <a:cs typeface="Times New Roman"/>
              </a:rPr>
              <a:t>reversal.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Further,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impedance </a:t>
            </a:r>
            <a:r>
              <a:rPr sz="1500" baseline="2777" dirty="0">
                <a:latin typeface="Times New Roman"/>
                <a:cs typeface="Times New Roman"/>
              </a:rPr>
              <a:t>of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inverting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amplifier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nothing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but </a:t>
            </a:r>
            <a:r>
              <a:rPr sz="1500" b="1" spc="-37" baseline="2777" dirty="0">
                <a:latin typeface="Times New Roman"/>
                <a:cs typeface="Times New Roman"/>
              </a:rPr>
              <a:t>R</a:t>
            </a:r>
            <a:r>
              <a:rPr sz="650" b="1" spc="-25" dirty="0">
                <a:latin typeface="Times New Roman"/>
                <a:cs typeface="Times New Roman"/>
              </a:rPr>
              <a:t>i</a:t>
            </a:r>
            <a:r>
              <a:rPr sz="1500" spc="-37" baseline="2777" dirty="0">
                <a:latin typeface="Times New Roman"/>
                <a:cs typeface="Times New Roman"/>
              </a:rPr>
              <a:t>.</a:t>
            </a:r>
            <a:endParaRPr sz="1500" baseline="2777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sz="1000" b="1" dirty="0">
                <a:latin typeface="Times New Roman"/>
                <a:cs typeface="Times New Roman"/>
              </a:rPr>
              <a:t>Inverting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amplifiers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exhibit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excellent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linear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characteristics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make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Moreover,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spc="-10" dirty="0">
                <a:latin typeface="Times New Roman"/>
                <a:cs typeface="Times New Roman"/>
              </a:rPr>
              <a:t>they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are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often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convert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form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Transresistance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Transimpedance Amplifiers.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Further,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audio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mixers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Summing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4556" y="1790953"/>
            <a:ext cx="5053330" cy="23367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Non</a:t>
            </a:r>
            <a:r>
              <a:rPr sz="1600" spc="-45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Inverting</a:t>
            </a:r>
            <a:r>
              <a:rPr sz="1600" spc="-4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Operational</a:t>
            </a:r>
            <a:r>
              <a:rPr sz="1600" spc="-45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Amplifier</a:t>
            </a:r>
            <a:r>
              <a:rPr sz="1600" spc="-35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|</a:t>
            </a:r>
            <a:r>
              <a:rPr sz="1600" spc="-5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Non</a:t>
            </a:r>
            <a:r>
              <a:rPr sz="1600" spc="-40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Inverting</a:t>
            </a:r>
            <a:r>
              <a:rPr sz="1600" spc="-35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B80"/>
                </a:solidFill>
                <a:latin typeface="Times New Roman"/>
                <a:cs typeface="Times New Roman"/>
              </a:rPr>
              <a:t>Op</a:t>
            </a:r>
            <a:r>
              <a:rPr sz="1600" spc="-35" dirty="0">
                <a:solidFill>
                  <a:srgbClr val="374B8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74B80"/>
                </a:solidFill>
                <a:latin typeface="Times New Roman"/>
                <a:cs typeface="Times New Roman"/>
              </a:rPr>
              <a:t>Amp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416" y="2310637"/>
            <a:ext cx="5769610" cy="247015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gain.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534157"/>
            <a:ext cx="5758815" cy="6146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non</a:t>
            </a:r>
            <a:r>
              <a:rPr sz="1000" b="1" spc="4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inverting</a:t>
            </a:r>
            <a:r>
              <a:rPr sz="1000" b="1" spc="409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operational</a:t>
            </a:r>
            <a:r>
              <a:rPr sz="1000" b="1" spc="4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b="1" spc="40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409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non</a:t>
            </a:r>
            <a:r>
              <a:rPr sz="1000" b="1" spc="4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inverting</a:t>
            </a:r>
            <a:r>
              <a:rPr sz="1000" b="1" spc="4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4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4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uses</a:t>
            </a:r>
            <a:r>
              <a:rPr sz="1000" spc="40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409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amp</a:t>
            </a:r>
            <a:r>
              <a:rPr sz="1000" spc="4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4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main</a:t>
            </a:r>
            <a:r>
              <a:rPr sz="1000" spc="4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element. 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-4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4"/>
              </a:rPr>
              <a:t>amp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two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(pins).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One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inverting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denoted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with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minus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sign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(-),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other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non-inverting </a:t>
            </a:r>
            <a:r>
              <a:rPr sz="1000" dirty="0">
                <a:latin typeface="Times New Roman"/>
                <a:cs typeface="Times New Roman"/>
              </a:rPr>
              <a:t>denoted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(+).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its </a:t>
            </a:r>
            <a:r>
              <a:rPr sz="1000" dirty="0">
                <a:latin typeface="Times New Roman"/>
                <a:cs typeface="Times New Roman"/>
              </a:rPr>
              <a:t>polarity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case,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always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positive.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805298"/>
            <a:ext cx="5551170" cy="3117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45"/>
              </a:spcBef>
            </a:pPr>
            <a:r>
              <a:rPr sz="1500" baseline="5555" dirty="0">
                <a:latin typeface="Times New Roman"/>
                <a:cs typeface="Times New Roman"/>
              </a:rPr>
              <a:t>Here,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above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circuit,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</a:t>
            </a:r>
            <a:r>
              <a:rPr sz="1500" spc="-15" baseline="5555" dirty="0">
                <a:latin typeface="Times New Roman"/>
                <a:cs typeface="Times New Roman"/>
              </a:rPr>
              <a:t> connect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external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5"/>
              </a:rPr>
              <a:t>resistance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feedback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resistance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f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inverting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input. </a:t>
            </a:r>
            <a:r>
              <a:rPr sz="1000" dirty="0">
                <a:latin typeface="Times New Roman"/>
                <a:cs typeface="Times New Roman"/>
              </a:rPr>
              <a:t>Now,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Kirchhoff</a:t>
            </a:r>
            <a:r>
              <a:rPr sz="1000" spc="-20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Current</a:t>
            </a:r>
            <a:r>
              <a:rPr sz="1000" spc="-35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Law,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get,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669660"/>
            <a:ext cx="5741035" cy="7626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45"/>
              </a:spcBef>
            </a:pPr>
            <a:r>
              <a:rPr sz="1500" baseline="5555" dirty="0">
                <a:latin typeface="Times New Roman"/>
                <a:cs typeface="Times New Roman"/>
              </a:rPr>
              <a:t>Let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us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assume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applied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inverting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i</a:t>
            </a:r>
            <a:r>
              <a:rPr sz="1500" baseline="5555" dirty="0">
                <a:latin typeface="Times New Roman"/>
                <a:cs typeface="Times New Roman"/>
              </a:rPr>
              <a:t>.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Now,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if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assume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4"/>
              </a:rPr>
              <a:t>op</a:t>
            </a:r>
            <a:r>
              <a:rPr sz="1500" spc="-22" baseline="5555" dirty="0">
                <a:latin typeface="Times New Roman"/>
                <a:cs typeface="Times New Roman"/>
                <a:hlinkClick r:id="rId4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4"/>
              </a:rPr>
              <a:t>amp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ideal</a:t>
            </a:r>
            <a:r>
              <a:rPr sz="1000" spc="-20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op</a:t>
            </a:r>
            <a:r>
              <a:rPr sz="1000" spc="-15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amp,</a:t>
            </a:r>
            <a:r>
              <a:rPr sz="1000" spc="-20" dirty="0">
                <a:latin typeface="Times New Roman"/>
                <a:cs typeface="Times New Roman"/>
              </a:rPr>
              <a:t> then,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Therefore,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rewritten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117585"/>
            <a:ext cx="19126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closed</a:t>
            </a:r>
            <a:r>
              <a:rPr sz="1000" spc="-20" dirty="0">
                <a:latin typeface="Times New Roman"/>
                <a:cs typeface="Times New Roman"/>
                <a:hlinkClick r:id="rId8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loop</a:t>
            </a:r>
            <a:r>
              <a:rPr sz="1000" spc="-20" dirty="0">
                <a:latin typeface="Times New Roman"/>
                <a:cs typeface="Times New Roman"/>
                <a:hlinkClick r:id="rId8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gain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8779002"/>
            <a:ext cx="564070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amplified </a:t>
            </a:r>
            <a:r>
              <a:rPr sz="1000" dirty="0">
                <a:latin typeface="Times New Roman"/>
                <a:cs typeface="Times New Roman"/>
              </a:rPr>
              <a:t>without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polarity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output.From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expression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non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inverting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it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clear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gain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will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unity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when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f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0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→infinite.</a:t>
            </a:r>
            <a:endParaRPr sz="1500" baseline="5555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9079" y="3309492"/>
            <a:ext cx="2577227" cy="14591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9092" y="5213498"/>
            <a:ext cx="2246136" cy="35164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9732" y="6067678"/>
            <a:ext cx="552928" cy="1143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4400" y="6423278"/>
            <a:ext cx="1371600" cy="171640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2425" y="8314908"/>
            <a:ext cx="1216809" cy="447122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078481"/>
            <a:ext cx="564515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So,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short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and/or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external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resistance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1.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835520"/>
            <a:ext cx="575437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called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follower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gain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isolate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two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cascaded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because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infinitely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large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impedance,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-1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1767" y="7296277"/>
            <a:ext cx="163703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dirty="0">
                <a:latin typeface="Times New Roman"/>
                <a:cs typeface="Times New Roman"/>
              </a:rPr>
              <a:t>APPLICATION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OPAMP: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422260"/>
            <a:ext cx="121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1.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716" y="7441056"/>
            <a:ext cx="1431290" cy="147955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150"/>
              </a:lnSpc>
            </a:pPr>
            <a:r>
              <a:rPr sz="1000" b="1" dirty="0">
                <a:latin typeface="Times New Roman"/>
                <a:cs typeface="Times New Roman"/>
              </a:rPr>
              <a:t>SUMMING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AMPLIFIER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704" y="7588884"/>
            <a:ext cx="5732780" cy="146685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Summing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basically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combine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single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that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704" y="7735189"/>
            <a:ext cx="2179955" cy="146685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weighted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sum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2802" y="7712202"/>
            <a:ext cx="35356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inverting</a:t>
            </a:r>
            <a:r>
              <a:rPr sz="1000" spc="45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amplifier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easily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modified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summing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858505"/>
            <a:ext cx="5749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several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terminals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parallel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existing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terminals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9454082"/>
            <a:ext cx="557911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Here,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parallel.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non-inverting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grounded,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-1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considered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ideal</a:t>
            </a:r>
            <a:r>
              <a:rPr sz="1000" spc="-25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op</a:t>
            </a:r>
            <a:r>
              <a:rPr sz="1000" spc="-15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spc="-20" dirty="0">
                <a:latin typeface="Times New Roman"/>
                <a:cs typeface="Times New Roman"/>
                <a:hlinkClick r:id="rId6"/>
              </a:rPr>
              <a:t>amp,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230" y="969653"/>
            <a:ext cx="1851620" cy="4543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6842" y="1536514"/>
            <a:ext cx="2037246" cy="5065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1809" y="2574010"/>
            <a:ext cx="2365664" cy="10203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542" y="3654606"/>
            <a:ext cx="2339428" cy="15012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1562" y="5446280"/>
            <a:ext cx="2042265" cy="135569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842" y="8113270"/>
            <a:ext cx="2790369" cy="1288392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481320" cy="4686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electric</a:t>
            </a:r>
            <a:r>
              <a:rPr sz="1000" spc="-1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potential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circuit,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clear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terminals.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15"/>
              </a:lnSpc>
            </a:pPr>
            <a:r>
              <a:rPr sz="1000" spc="-10" dirty="0">
                <a:latin typeface="Times New Roman"/>
                <a:cs typeface="Times New Roman"/>
              </a:rPr>
              <a:t>Therefore,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282698"/>
            <a:ext cx="5635625" cy="3359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5"/>
              </a:spcBef>
            </a:pPr>
            <a:r>
              <a:rPr sz="1000" dirty="0">
                <a:latin typeface="Times New Roman"/>
                <a:cs typeface="Times New Roman"/>
              </a:rPr>
              <a:t>Now,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case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non-inverting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per </a:t>
            </a:r>
            <a:r>
              <a:rPr sz="1500" baseline="5555" dirty="0">
                <a:latin typeface="Times New Roman"/>
                <a:cs typeface="Times New Roman"/>
                <a:hlinkClick r:id="rId3"/>
              </a:rPr>
              <a:t>Kirchhoff</a:t>
            </a:r>
            <a:r>
              <a:rPr sz="1500" spc="-60" baseline="5555" dirty="0">
                <a:latin typeface="Times New Roman"/>
                <a:cs typeface="Times New Roman"/>
                <a:hlinkClick r:id="rId3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3"/>
              </a:rPr>
              <a:t>Current</a:t>
            </a:r>
            <a:r>
              <a:rPr sz="1500" spc="-15" baseline="5555" dirty="0">
                <a:latin typeface="Times New Roman"/>
                <a:cs typeface="Times New Roman"/>
                <a:hlinkClick r:id="rId3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3"/>
              </a:rPr>
              <a:t>Law,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entire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current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passes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feedback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path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4"/>
              </a:rPr>
              <a:t>resistance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f</a:t>
            </a:r>
            <a:r>
              <a:rPr sz="1500" baseline="5555" dirty="0">
                <a:latin typeface="Times New Roman"/>
                <a:cs typeface="Times New Roman"/>
              </a:rPr>
              <a:t>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means,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980689"/>
            <a:ext cx="1781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From,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(i)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(ii),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get,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870476"/>
            <a:ext cx="4711700" cy="8382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500" baseline="5555" dirty="0">
                <a:latin typeface="Times New Roman"/>
                <a:cs typeface="Times New Roman"/>
              </a:rPr>
              <a:t>This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indicates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output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0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weighted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sum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numbers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15" baseline="5555" dirty="0">
                <a:latin typeface="Times New Roman"/>
                <a:cs typeface="Times New Roman"/>
              </a:rPr>
              <a:t> voltages.</a:t>
            </a:r>
            <a:endParaRPr sz="1500" baseline="5555">
              <a:latin typeface="Times New Roman"/>
              <a:cs typeface="Times New Roman"/>
            </a:endParaRPr>
          </a:p>
          <a:p>
            <a:pPr marL="12700">
              <a:lnSpc>
                <a:spcPts val="1160"/>
              </a:lnSpc>
              <a:spcBef>
                <a:spcPts val="290"/>
              </a:spcBef>
            </a:pPr>
            <a:r>
              <a:rPr sz="1000" b="1" dirty="0">
                <a:latin typeface="Times New Roman"/>
                <a:cs typeface="Times New Roman"/>
              </a:rPr>
              <a:t>2. </a:t>
            </a:r>
            <a:r>
              <a:rPr sz="1000" b="1" spc="-10" dirty="0">
                <a:latin typeface="Times New Roman"/>
                <a:cs typeface="Times New Roman"/>
              </a:rPr>
              <a:t>DIFFERENCE </a:t>
            </a: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OR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SUBTRACTOR: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40"/>
              </a:spcBef>
            </a:pP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subtracted,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other,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ways.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stages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subtraction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resulting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5"/>
              </a:lnSpc>
            </a:pP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by: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911845"/>
            <a:ext cx="5757545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Another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connection(both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 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single opamp) 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 subtraction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 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Fig.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connection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uses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stage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subtracting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signals.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Using </a:t>
            </a:r>
            <a:r>
              <a:rPr sz="1000" dirty="0">
                <a:latin typeface="Times New Roman"/>
                <a:cs typeface="Times New Roman"/>
              </a:rPr>
              <a:t>superposition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shown..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0713" y="1416668"/>
            <a:ext cx="3327287" cy="8255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623" y="2638262"/>
            <a:ext cx="1985168" cy="3267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3474" y="3237456"/>
            <a:ext cx="3192679" cy="5669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0958" y="4846454"/>
            <a:ext cx="4253010" cy="16086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4757" y="6900909"/>
            <a:ext cx="2146964" cy="93419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166617"/>
            <a:ext cx="5758815" cy="90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3.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VOLTAGE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BUFFER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4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buffer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isolating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using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stage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having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unity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phase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polarity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inversion,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acting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impedance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impedance.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buffer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 </a:t>
            </a:r>
            <a:r>
              <a:rPr sz="1000" dirty="0">
                <a:latin typeface="Times New Roman"/>
                <a:cs typeface="Times New Roman"/>
              </a:rPr>
              <a:t>operation.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determined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by</a:t>
            </a:r>
            <a:endParaRPr sz="1000">
              <a:latin typeface="Times New Roman"/>
              <a:cs typeface="Times New Roman"/>
            </a:endParaRPr>
          </a:p>
          <a:p>
            <a:pPr marR="1462405" algn="ctr">
              <a:lnSpc>
                <a:spcPts val="1130"/>
              </a:lnSpc>
            </a:pPr>
            <a:r>
              <a:rPr sz="1000" i="1" dirty="0">
                <a:latin typeface="Times New Roman"/>
                <a:cs typeface="Times New Roman"/>
              </a:rPr>
              <a:t>Vo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=</a:t>
            </a:r>
            <a:r>
              <a:rPr sz="1000" i="1" spc="-25" dirty="0">
                <a:latin typeface="Times New Roman"/>
                <a:cs typeface="Times New Roman"/>
              </a:rPr>
              <a:t>V</a:t>
            </a:r>
            <a:r>
              <a:rPr sz="1000" spc="-25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564504"/>
            <a:ext cx="5755640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4.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AS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INTEGRATOR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500" b="1" baseline="5555" dirty="0">
                <a:latin typeface="Times New Roman"/>
                <a:cs typeface="Times New Roman"/>
              </a:rPr>
              <a:t>op</a:t>
            </a:r>
            <a:r>
              <a:rPr sz="1500" b="1" spc="-37" baseline="5555" dirty="0">
                <a:latin typeface="Times New Roman"/>
                <a:cs typeface="Times New Roman"/>
              </a:rPr>
              <a:t> </a:t>
            </a:r>
            <a:r>
              <a:rPr sz="1500" b="1" baseline="5555" dirty="0">
                <a:latin typeface="Times New Roman"/>
                <a:cs typeface="Times New Roman"/>
              </a:rPr>
              <a:t>amp</a:t>
            </a:r>
            <a:r>
              <a:rPr sz="1500" b="1" spc="-15" baseline="5555" dirty="0">
                <a:latin typeface="Times New Roman"/>
                <a:cs typeface="Times New Roman"/>
              </a:rPr>
              <a:t> </a:t>
            </a:r>
            <a:r>
              <a:rPr sz="1500" b="1" baseline="5555" dirty="0">
                <a:latin typeface="Times New Roman"/>
                <a:cs typeface="Times New Roman"/>
              </a:rPr>
              <a:t>integrator</a:t>
            </a:r>
            <a:r>
              <a:rPr sz="1500" b="1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circuit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done,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if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replace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 feedback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2"/>
              </a:rPr>
              <a:t>resistor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650" b="1" baseline="5050" dirty="0">
                <a:latin typeface="Times New Roman"/>
                <a:cs typeface="Times New Roman"/>
              </a:rPr>
              <a:t>R</a:t>
            </a:r>
            <a:r>
              <a:rPr sz="700" b="1" dirty="0">
                <a:latin typeface="Times New Roman"/>
                <a:cs typeface="Times New Roman"/>
              </a:rPr>
              <a:t>f</a:t>
            </a:r>
            <a:r>
              <a:rPr sz="700" b="1" spc="14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by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3"/>
              </a:rPr>
              <a:t>capacitor</a:t>
            </a:r>
            <a:r>
              <a:rPr sz="1500" baseline="5555" dirty="0">
                <a:latin typeface="Times New Roman"/>
                <a:cs typeface="Times New Roman"/>
              </a:rPr>
              <a:t> C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shown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below.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722869"/>
            <a:ext cx="568325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ideal</a:t>
            </a:r>
            <a:r>
              <a:rPr sz="1000" spc="-2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-1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same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input.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dirty="0">
                <a:latin typeface="Times New Roman"/>
                <a:cs typeface="Times New Roman"/>
              </a:rPr>
              <a:t>Here,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grounded,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electric</a:t>
            </a:r>
            <a:r>
              <a:rPr sz="1000" spc="-2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potential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5" dirty="0">
                <a:latin typeface="Times New Roman"/>
                <a:cs typeface="Times New Roman"/>
              </a:rPr>
              <a:t> be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ideal</a:t>
            </a:r>
            <a:r>
              <a:rPr sz="1000" spc="-2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-2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amp,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entires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op</a:t>
            </a:r>
            <a:r>
              <a:rPr sz="1000" spc="-20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non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inputs.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5"/>
              </a:lnSpc>
            </a:pPr>
            <a:r>
              <a:rPr sz="1000" dirty="0">
                <a:latin typeface="Times New Roman"/>
                <a:cs typeface="Times New Roman"/>
              </a:rPr>
              <a:t>Now,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Kirchhoff</a:t>
            </a:r>
            <a:r>
              <a:rPr sz="1000" spc="-25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current</a:t>
            </a:r>
            <a:r>
              <a:rPr sz="1000" spc="-25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law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get,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399" y="914405"/>
            <a:ext cx="2510099" cy="14051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4032" y="2483190"/>
            <a:ext cx="3321887" cy="5908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9510" y="4259495"/>
            <a:ext cx="2799181" cy="12735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9544" y="5989773"/>
            <a:ext cx="3272959" cy="16976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9496" y="8504448"/>
            <a:ext cx="1454969" cy="77207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1503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Integrating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get,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513077"/>
            <a:ext cx="5758180" cy="1238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integral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function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Times New Roman"/>
                <a:cs typeface="Times New Roman"/>
              </a:rPr>
              <a:t>5.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DIFFERENTIATOR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5"/>
              </a:spcBef>
            </a:pPr>
            <a:r>
              <a:rPr sz="1000" spc="-10" dirty="0">
                <a:latin typeface="Times New Roman"/>
                <a:cs typeface="Times New Roman"/>
              </a:rPr>
              <a:t>Differentiator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whose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proportional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differentiation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signal.An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differentiator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 basically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inverting amplifier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capacitor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suitable value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terminal.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20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420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409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430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20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basic</a:t>
            </a:r>
            <a:r>
              <a:rPr sz="1000" spc="420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430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diagram</a:t>
            </a:r>
            <a:r>
              <a:rPr sz="1000" spc="409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415" dirty="0">
                <a:latin typeface="Times New Roman"/>
                <a:cs typeface="Times New Roman"/>
              </a:rPr>
              <a:t> 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440" dirty="0">
                <a:latin typeface="Times New Roman"/>
                <a:cs typeface="Times New Roman"/>
              </a:rPr>
              <a:t> 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420" dirty="0">
                <a:latin typeface="Times New Roman"/>
                <a:cs typeface="Times New Roman"/>
              </a:rPr>
              <a:t> 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425" dirty="0">
                <a:latin typeface="Times New Roman"/>
                <a:cs typeface="Times New Roman"/>
              </a:rPr>
              <a:t>  </a:t>
            </a:r>
            <a:r>
              <a:rPr sz="1000" b="1" spc="-10" dirty="0">
                <a:latin typeface="Times New Roman"/>
                <a:cs typeface="Times New Roman"/>
              </a:rPr>
              <a:t>differentiator</a:t>
            </a:r>
            <a:r>
              <a:rPr sz="1000" spc="-1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520310"/>
            <a:ext cx="5755640" cy="10541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first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assume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op</a:t>
            </a:r>
            <a:r>
              <a:rPr sz="1000" spc="-4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amp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ideal</a:t>
            </a:r>
            <a:r>
              <a:rPr sz="1000" spc="-45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op</a:t>
            </a:r>
            <a:r>
              <a:rPr sz="1000" spc="-35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amp.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voltage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same.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electric</a:t>
            </a:r>
            <a:r>
              <a:rPr sz="1000" spc="-40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potential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since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grounded. The electric potential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 zero, 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opamp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ideal. Because,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 </a:t>
            </a:r>
            <a:r>
              <a:rPr sz="1000" spc="-20" dirty="0">
                <a:latin typeface="Times New Roman"/>
                <a:cs typeface="Times New Roman"/>
              </a:rPr>
              <a:t>know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inverting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10" dirty="0">
                <a:latin typeface="Times New Roman"/>
                <a:cs typeface="Times New Roman"/>
              </a:rPr>
              <a:t> known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entering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zero.</a:t>
            </a:r>
            <a:endParaRPr sz="1000">
              <a:latin typeface="Times New Roman"/>
              <a:cs typeface="Times New Roman"/>
            </a:endParaRPr>
          </a:p>
          <a:p>
            <a:pPr marL="12700" marR="148590" algn="just">
              <a:lnSpc>
                <a:spcPts val="1150"/>
              </a:lnSpc>
              <a:spcBef>
                <a:spcPts val="35"/>
              </a:spcBef>
            </a:pPr>
            <a:r>
              <a:rPr sz="1000" spc="-10" dirty="0">
                <a:latin typeface="Times New Roman"/>
                <a:cs typeface="Times New Roman"/>
              </a:rPr>
              <a:t>Considering,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ideal</a:t>
            </a:r>
            <a:r>
              <a:rPr sz="1000" spc="-2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op</a:t>
            </a:r>
            <a:r>
              <a:rPr sz="1000" spc="-1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amp,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Kirchhoff</a:t>
            </a:r>
            <a:r>
              <a:rPr sz="1000" spc="-10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Current</a:t>
            </a:r>
            <a:r>
              <a:rPr sz="1000" spc="-15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Law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amp </a:t>
            </a:r>
            <a:r>
              <a:rPr sz="1000" b="1" dirty="0">
                <a:latin typeface="Times New Roman"/>
                <a:cs typeface="Times New Roman"/>
              </a:rPr>
              <a:t>differentiator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circuit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get,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475857"/>
            <a:ext cx="4441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derivative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704" y="6683628"/>
            <a:ext cx="171513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00" b="1" dirty="0">
                <a:solidFill>
                  <a:srgbClr val="222222"/>
                </a:solidFill>
                <a:latin typeface="Times New Roman"/>
                <a:cs typeface="Times New Roman"/>
              </a:rPr>
              <a:t>OPAMP</a:t>
            </a:r>
            <a:r>
              <a:rPr sz="1200" b="1" spc="-5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22222"/>
                </a:solidFill>
                <a:latin typeface="Times New Roman"/>
                <a:cs typeface="Times New Roman"/>
              </a:rPr>
              <a:t>PARAMETERS: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946772"/>
            <a:ext cx="2874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AFEF"/>
                </a:solidFill>
                <a:latin typeface="Times New Roman"/>
                <a:cs typeface="Times New Roman"/>
              </a:rPr>
              <a:t>1.</a:t>
            </a:r>
            <a:r>
              <a:rPr sz="12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COMMON-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MODE</a:t>
            </a:r>
            <a:r>
              <a:rPr sz="12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REJECTION</a:t>
            </a:r>
            <a:r>
              <a:rPr sz="12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RATIO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533" y="1098705"/>
            <a:ext cx="1382344" cy="3921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3048" y="2809720"/>
            <a:ext cx="2705500" cy="14395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1601" y="5641692"/>
            <a:ext cx="1287033" cy="7794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4399" y="7196825"/>
            <a:ext cx="3417310" cy="15614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3157" y="9095508"/>
            <a:ext cx="3084288" cy="490575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87041"/>
            <a:ext cx="576008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05"/>
              </a:lnSpc>
              <a:spcBef>
                <a:spcPts val="100"/>
              </a:spcBef>
            </a:pP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2.INPUT</a:t>
            </a:r>
            <a:r>
              <a:rPr sz="12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OFFSET</a:t>
            </a:r>
            <a:r>
              <a:rPr sz="12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EF"/>
                </a:solidFill>
                <a:latin typeface="Times New Roman"/>
                <a:cs typeface="Times New Roman"/>
              </a:rPr>
              <a:t>VOLTAGE</a:t>
            </a:r>
            <a:r>
              <a:rPr sz="12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AFEF"/>
                </a:solidFill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96000"/>
              </a:lnSpc>
              <a:spcBef>
                <a:spcPts val="15"/>
              </a:spcBef>
            </a:pP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input</a:t>
            </a:r>
            <a:r>
              <a:rPr sz="1050" b="1" spc="16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offset</a:t>
            </a:r>
            <a:r>
              <a:rPr sz="1050" b="1" spc="15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voltage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</a:t>
            </a:r>
            <a:r>
              <a:rPr sz="1050" b="1" dirty="0">
                <a:latin typeface="Times New Roman"/>
                <a:cs typeface="Times New Roman"/>
              </a:rPr>
              <a:t>V</a:t>
            </a:r>
            <a:r>
              <a:rPr sz="700" b="1" dirty="0">
                <a:latin typeface="Times New Roman"/>
                <a:cs typeface="Times New Roman"/>
              </a:rPr>
              <a:t>IO</a:t>
            </a:r>
            <a:r>
              <a:rPr sz="1050" dirty="0">
                <a:latin typeface="Times New Roman"/>
                <a:cs typeface="Times New Roman"/>
              </a:rPr>
              <a:t>)</a:t>
            </a:r>
            <a:r>
              <a:rPr sz="1050" spc="1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1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parameter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defining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  <a:hlinkClick r:id="rId2"/>
              </a:rPr>
              <a:t>differential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DC </a:t>
            </a:r>
            <a:r>
              <a:rPr sz="1050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required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between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inputs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4"/>
              </a:rPr>
              <a:t>amplifier,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especially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 </a:t>
            </a:r>
            <a:r>
              <a:rPr sz="1050" dirty="0">
                <a:latin typeface="Times New Roman"/>
                <a:cs typeface="Times New Roman"/>
                <a:hlinkClick r:id="rId5"/>
              </a:rPr>
              <a:t>operational</a:t>
            </a:r>
            <a:r>
              <a:rPr sz="1050" spc="90" dirty="0">
                <a:latin typeface="Times New Roman"/>
                <a:cs typeface="Times New Roman"/>
                <a:hlinkClick r:id="rId5"/>
              </a:rPr>
              <a:t> </a:t>
            </a:r>
            <a:r>
              <a:rPr sz="1050" dirty="0">
                <a:latin typeface="Times New Roman"/>
                <a:cs typeface="Times New Roman"/>
                <a:hlinkClick r:id="rId5"/>
              </a:rPr>
              <a:t>amplifier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(op-</a:t>
            </a:r>
            <a:r>
              <a:rPr sz="1050" dirty="0">
                <a:latin typeface="Times New Roman"/>
                <a:cs typeface="Times New Roman"/>
              </a:rPr>
              <a:t>amp),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make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zero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(for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voltage </a:t>
            </a:r>
            <a:r>
              <a:rPr sz="1050" dirty="0">
                <a:latin typeface="Times New Roman"/>
                <a:cs typeface="Times New Roman"/>
              </a:rPr>
              <a:t>amplifiers,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0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6"/>
              </a:rPr>
              <a:t>volts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respect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ground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or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between differential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outputs.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manufacturer’s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specification </a:t>
            </a:r>
            <a:r>
              <a:rPr sz="1050" dirty="0">
                <a:latin typeface="Times New Roman"/>
                <a:cs typeface="Times New Roman"/>
              </a:rPr>
              <a:t>sheet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provides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value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V</a:t>
            </a:r>
            <a:r>
              <a:rPr sz="700" dirty="0">
                <a:latin typeface="Times New Roman"/>
                <a:cs typeface="Times New Roman"/>
              </a:rPr>
              <a:t>IO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for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op-</a:t>
            </a:r>
            <a:r>
              <a:rPr sz="1050" dirty="0">
                <a:latin typeface="Times New Roman"/>
                <a:cs typeface="Times New Roman"/>
              </a:rPr>
              <a:t>amp.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An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ideal</a:t>
            </a:r>
            <a:r>
              <a:rPr sz="1050" spc="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1F2021"/>
                </a:solidFill>
                <a:latin typeface="Times New Roman"/>
                <a:cs typeface="Times New Roman"/>
              </a:rPr>
              <a:t>op-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amp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amplifies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differential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input;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if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this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1F2021"/>
                </a:solidFill>
                <a:latin typeface="Times New Roman"/>
                <a:cs typeface="Times New Roman"/>
              </a:rPr>
              <a:t>input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difference</a:t>
            </a:r>
            <a:r>
              <a:rPr sz="105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0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volts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(i.e.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both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inputs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are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at</a:t>
            </a:r>
            <a:r>
              <a:rPr sz="105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same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voltage),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output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should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zero.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However,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due</a:t>
            </a:r>
            <a:r>
              <a:rPr sz="105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1F2021"/>
                </a:solidFill>
                <a:latin typeface="Times New Roman"/>
                <a:cs typeface="Times New Roman"/>
              </a:rPr>
              <a:t>to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manufacturing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process,</a:t>
            </a:r>
            <a:r>
              <a:rPr sz="1050" spc="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differential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input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transistors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real</a:t>
            </a:r>
            <a:r>
              <a:rPr sz="1050" spc="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op-amps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may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not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exactly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matched.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1F2021"/>
                </a:solidFill>
                <a:latin typeface="Times New Roman"/>
                <a:cs typeface="Times New Roman"/>
              </a:rPr>
              <a:t>This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causes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output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105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zero</a:t>
            </a:r>
            <a:r>
              <a:rPr sz="105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at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5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1F2021"/>
                </a:solidFill>
                <a:latin typeface="Times New Roman"/>
                <a:cs typeface="Times New Roman"/>
              </a:rPr>
              <a:t>non-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zero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value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5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differential</a:t>
            </a:r>
            <a:r>
              <a:rPr sz="105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input,</a:t>
            </a:r>
            <a:r>
              <a:rPr sz="1050" spc="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Arial MT"/>
                <a:cs typeface="Arial MT"/>
              </a:rPr>
              <a:t>called</a:t>
            </a:r>
            <a:r>
              <a:rPr sz="1050" spc="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F2021"/>
                </a:solidFill>
                <a:latin typeface="Arial MT"/>
                <a:cs typeface="Arial MT"/>
              </a:rPr>
              <a:t>the</a:t>
            </a:r>
            <a:r>
              <a:rPr sz="1050" spc="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F2021"/>
                </a:solidFill>
                <a:latin typeface="Arial MT"/>
                <a:cs typeface="Arial MT"/>
              </a:rPr>
              <a:t>input</a:t>
            </a:r>
            <a:r>
              <a:rPr sz="1050" spc="2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F2021"/>
                </a:solidFill>
                <a:latin typeface="Arial MT"/>
                <a:cs typeface="Arial MT"/>
              </a:rPr>
              <a:t>offset</a:t>
            </a:r>
            <a:r>
              <a:rPr sz="1050" spc="2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F2021"/>
                </a:solidFill>
                <a:latin typeface="Arial MT"/>
                <a:cs typeface="Arial MT"/>
              </a:rPr>
              <a:t>voltage.</a:t>
            </a:r>
            <a:r>
              <a:rPr sz="105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To </a:t>
            </a:r>
            <a:r>
              <a:rPr sz="1050" spc="-10" dirty="0">
                <a:latin typeface="Times New Roman"/>
                <a:cs typeface="Times New Roman"/>
              </a:rPr>
              <a:t>determine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effect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this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output,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consider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connection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shown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figure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given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below: </a:t>
            </a:r>
            <a:r>
              <a:rPr sz="1050" dirty="0">
                <a:latin typeface="Times New Roman"/>
                <a:cs typeface="Times New Roman"/>
              </a:rPr>
              <a:t>Using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V</a:t>
            </a:r>
            <a:r>
              <a:rPr sz="700" i="1" dirty="0">
                <a:latin typeface="Times New Roman"/>
                <a:cs typeface="Times New Roman"/>
              </a:rPr>
              <a:t>o</a:t>
            </a:r>
            <a:r>
              <a:rPr sz="700" i="1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Arial MT"/>
                <a:cs typeface="Arial MT"/>
              </a:rPr>
              <a:t>=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AV</a:t>
            </a:r>
            <a:r>
              <a:rPr sz="700" i="1" dirty="0">
                <a:latin typeface="Times New Roman"/>
                <a:cs typeface="Times New Roman"/>
              </a:rPr>
              <a:t>i</a:t>
            </a:r>
            <a:r>
              <a:rPr sz="1050" dirty="0">
                <a:latin typeface="Times New Roman"/>
                <a:cs typeface="Times New Roman"/>
              </a:rPr>
              <a:t>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we can </a:t>
            </a:r>
            <a:r>
              <a:rPr sz="1050" spc="-10" dirty="0">
                <a:latin typeface="Times New Roman"/>
                <a:cs typeface="Times New Roman"/>
              </a:rPr>
              <a:t>write: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339964"/>
            <a:ext cx="5534660" cy="6489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dirty="0">
                <a:latin typeface="Times New Roman"/>
                <a:cs typeface="Times New Roman"/>
              </a:rPr>
              <a:t>Equation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how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offset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from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specified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2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offset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for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typical </a:t>
            </a:r>
            <a:r>
              <a:rPr sz="1050" dirty="0">
                <a:latin typeface="Times New Roman"/>
                <a:cs typeface="Times New Roman"/>
              </a:rPr>
              <a:t>amplifier connection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 the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op-amp.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050" spc="-25" dirty="0">
                <a:solidFill>
                  <a:srgbClr val="1F2021"/>
                </a:solidFill>
                <a:latin typeface="Arial MT"/>
                <a:cs typeface="Arial MT"/>
              </a:rPr>
              <a:t>3.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399" y="963020"/>
            <a:ext cx="2631592" cy="8749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14399" y="3567683"/>
            <a:ext cx="4195445" cy="3754754"/>
            <a:chOff x="914399" y="3567683"/>
            <a:chExt cx="4195445" cy="3754754"/>
          </a:xfrm>
        </p:grpSpPr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399" y="3567683"/>
              <a:ext cx="4195211" cy="1754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0787" y="5322351"/>
              <a:ext cx="2982644" cy="199978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5179" y="8044405"/>
            <a:ext cx="5324328" cy="6060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59809" y="8731563"/>
            <a:ext cx="1119845" cy="394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2396" y="9211140"/>
            <a:ext cx="5418513" cy="317867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630" y="159511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1807" y="1199641"/>
            <a:ext cx="997585" cy="302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1800" b="1" spc="-215" dirty="0">
                <a:solidFill>
                  <a:srgbClr val="FF0000"/>
                </a:solidFill>
                <a:latin typeface="Times New Roman"/>
                <a:cs typeface="Times New Roman"/>
              </a:rPr>
              <a:t>MODULE-</a:t>
            </a:r>
            <a:r>
              <a:rPr sz="18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5398" y="1627885"/>
            <a:ext cx="1443990" cy="3003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900" b="1" i="1" spc="-180" dirty="0">
                <a:solidFill>
                  <a:srgbClr val="FF0000"/>
                </a:solidFill>
                <a:latin typeface="Times New Roman"/>
                <a:cs typeface="Times New Roman"/>
              </a:rPr>
              <a:t>ELECTRONICS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029714"/>
            <a:ext cx="5758180" cy="6819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200"/>
              </a:lnSpc>
              <a:spcBef>
                <a:spcPts val="65"/>
              </a:spcBef>
            </a:pPr>
            <a:r>
              <a:rPr sz="1050" b="1" dirty="0">
                <a:latin typeface="Times New Roman"/>
                <a:cs typeface="Times New Roman"/>
              </a:rPr>
              <a:t>Electronics</a:t>
            </a:r>
            <a:r>
              <a:rPr sz="1050" b="1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comprises</a:t>
            </a:r>
            <a:r>
              <a:rPr sz="1050" spc="8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physics,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engineering,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technology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applications</a:t>
            </a:r>
            <a:r>
              <a:rPr sz="1050" spc="8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8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deal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8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emission, </a:t>
            </a:r>
            <a:r>
              <a:rPr sz="1050" dirty="0">
                <a:latin typeface="Times New Roman"/>
                <a:cs typeface="Times New Roman"/>
              </a:rPr>
              <a:t>flow</a:t>
            </a:r>
            <a:r>
              <a:rPr sz="1050" spc="185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195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control</a:t>
            </a:r>
            <a:r>
              <a:rPr sz="1050" spc="190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of </a:t>
            </a:r>
            <a:r>
              <a:rPr sz="1050" dirty="0">
                <a:latin typeface="Times New Roman"/>
                <a:cs typeface="Times New Roman"/>
                <a:hlinkClick r:id="rId2"/>
              </a:rPr>
              <a:t>electrons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 </a:t>
            </a:r>
            <a:r>
              <a:rPr sz="1050" dirty="0">
                <a:latin typeface="Times New Roman"/>
                <a:cs typeface="Times New Roman"/>
                <a:hlinkClick r:id="rId3"/>
              </a:rPr>
              <a:t>vacuum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 </a:t>
            </a:r>
            <a:r>
              <a:rPr sz="1050" dirty="0">
                <a:latin typeface="Times New Roman"/>
                <a:cs typeface="Times New Roman"/>
                <a:hlinkClick r:id="rId4"/>
              </a:rPr>
              <a:t>matter.</a:t>
            </a:r>
            <a:r>
              <a:rPr sz="1050" dirty="0">
                <a:latin typeface="Times New Roman"/>
                <a:cs typeface="Times New Roman"/>
              </a:rPr>
              <a:t>This</a:t>
            </a:r>
            <a:r>
              <a:rPr sz="1050" spc="190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distinguishes</a:t>
            </a:r>
            <a:r>
              <a:rPr sz="1050" spc="190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it</a:t>
            </a:r>
            <a:r>
              <a:rPr sz="1050" spc="195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from</a:t>
            </a:r>
            <a:r>
              <a:rPr sz="1050" spc="180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classical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  <a:hlinkClick r:id="rId5"/>
              </a:rPr>
              <a:t>electrical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5"/>
              </a:rPr>
              <a:t>engineering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it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uses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active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devices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control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electron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flow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6"/>
              </a:rPr>
              <a:t>amplification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7"/>
              </a:rPr>
              <a:t>rectification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rather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than </a:t>
            </a:r>
            <a:r>
              <a:rPr sz="1050" dirty="0">
                <a:latin typeface="Times New Roman"/>
                <a:cs typeface="Times New Roman"/>
              </a:rPr>
              <a:t>just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using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passive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effects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such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8"/>
              </a:rPr>
              <a:t>resistance,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  <a:hlinkClick r:id="rId9"/>
              </a:rPr>
              <a:t>capacitance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  <a:hlinkClick r:id="rId10"/>
              </a:rPr>
              <a:t>inductance.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9598" y="2818129"/>
            <a:ext cx="2801620" cy="23367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600" b="1" dirty="0">
                <a:latin typeface="Times New Roman"/>
                <a:cs typeface="Times New Roman"/>
              </a:rPr>
              <a:t>INTRODUCTION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TO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SIGNAL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3145814"/>
            <a:ext cx="575627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Electric</a:t>
            </a:r>
            <a:r>
              <a:rPr sz="1000" b="1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22222"/>
                </a:solidFill>
                <a:latin typeface="Calibri"/>
                <a:cs typeface="Calibri"/>
              </a:rPr>
              <a:t>signals</a:t>
            </a:r>
            <a:r>
              <a:rPr sz="1000" b="1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(in</a:t>
            </a:r>
            <a:r>
              <a:rPr sz="1000" b="1" spc="-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electronics)</a:t>
            </a:r>
            <a:r>
              <a:rPr sz="1000" b="1" spc="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–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different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voltages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currents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in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electric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network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called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electric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“circuit”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or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“device”,</a:t>
            </a:r>
            <a:r>
              <a:rPr sz="1000" spc="-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which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can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be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further described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as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process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changes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certain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physical</a:t>
            </a:r>
            <a:r>
              <a:rPr sz="1000" spc="-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quantity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or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state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000" spc="-4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physical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479419"/>
            <a:ext cx="5055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object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over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certain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period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time.</a:t>
            </a:r>
            <a:r>
              <a:rPr sz="1000" spc="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They</a:t>
            </a:r>
            <a:r>
              <a:rPr sz="1000" b="1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are</a:t>
            </a:r>
            <a:r>
              <a:rPr sz="1000" b="1" spc="-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used</a:t>
            </a:r>
            <a:r>
              <a:rPr sz="1000" b="1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for</a:t>
            </a:r>
            <a:r>
              <a:rPr sz="1000" b="1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the</a:t>
            </a:r>
            <a:r>
              <a:rPr sz="1000" b="1" spc="-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22222"/>
                </a:solidFill>
                <a:latin typeface="Calibri"/>
                <a:cs typeface="Calibri"/>
              </a:rPr>
              <a:t>purpose</a:t>
            </a:r>
            <a:r>
              <a:rPr sz="1000" b="1" spc="-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of</a:t>
            </a:r>
            <a:r>
              <a:rPr sz="1000" b="1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22222"/>
                </a:solidFill>
                <a:latin typeface="Calibri"/>
                <a:cs typeface="Calibri"/>
              </a:rPr>
              <a:t>visualization,</a:t>
            </a:r>
            <a:r>
              <a:rPr sz="1000" b="1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registration</a:t>
            </a:r>
            <a:r>
              <a:rPr sz="1000" b="1" spc="-25" dirty="0">
                <a:solidFill>
                  <a:srgbClr val="222222"/>
                </a:solidFill>
                <a:latin typeface="Calibri"/>
                <a:cs typeface="Calibri"/>
              </a:rPr>
              <a:t> and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5350" y="3496690"/>
            <a:ext cx="685165" cy="155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spc="-10" dirty="0">
                <a:solidFill>
                  <a:srgbClr val="222222"/>
                </a:solidFill>
                <a:latin typeface="Calibri"/>
                <a:cs typeface="Calibri"/>
              </a:rPr>
              <a:t>transmission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704" y="3664330"/>
            <a:ext cx="660400" cy="155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of</a:t>
            </a:r>
            <a:r>
              <a:rPr sz="1000" b="1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22222"/>
                </a:solidFill>
                <a:latin typeface="Calibri"/>
                <a:cs typeface="Calibri"/>
              </a:rPr>
              <a:t>messages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4705" y="3647059"/>
            <a:ext cx="5069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22222"/>
                </a:solidFill>
                <a:latin typeface="Calibri"/>
                <a:cs typeface="Calibri"/>
              </a:rPr>
              <a:t>(information).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Signal</a:t>
            </a:r>
            <a:r>
              <a:rPr sz="1000" spc="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can</a:t>
            </a:r>
            <a:r>
              <a:rPr sz="1000" spc="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be</a:t>
            </a:r>
            <a:r>
              <a:rPr sz="1000" spc="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000" spc="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carrier</a:t>
            </a:r>
            <a:r>
              <a:rPr sz="1000" spc="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000" spc="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different</a:t>
            </a:r>
            <a:r>
              <a:rPr sz="1000" spc="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information</a:t>
            </a:r>
            <a:r>
              <a:rPr sz="1000" spc="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e.g.</a:t>
            </a:r>
            <a:r>
              <a:rPr sz="1000" spc="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electric,</a:t>
            </a:r>
            <a:r>
              <a:rPr sz="1000" spc="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magnetic</a:t>
            </a:r>
            <a:r>
              <a:rPr sz="1000" spc="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000" spc="3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acoustic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807078"/>
            <a:ext cx="5757545" cy="2616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9525" algn="just">
              <a:lnSpc>
                <a:spcPct val="104299"/>
              </a:lnSpc>
              <a:spcBef>
                <a:spcPts val="45"/>
              </a:spcBef>
            </a:pP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signals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and</a:t>
            </a:r>
            <a:r>
              <a:rPr sz="1000" spc="-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contains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information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parameter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e.g.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amplitude,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frequency</a:t>
            </a:r>
            <a:r>
              <a:rPr sz="1000" spc="-3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or</a:t>
            </a:r>
            <a:r>
              <a:rPr sz="1000" spc="-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pulse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width.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In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electronics,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most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important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signals</a:t>
            </a:r>
            <a:r>
              <a:rPr sz="1000" spc="-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are the changes</a:t>
            </a:r>
            <a:r>
              <a:rPr sz="1000" spc="-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in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electric charge,</a:t>
            </a:r>
            <a:r>
              <a:rPr sz="1000" spc="-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current,</a:t>
            </a:r>
            <a:r>
              <a:rPr sz="1000" spc="1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voltage and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electromagnetic</a:t>
            </a:r>
            <a:r>
              <a:rPr sz="1000" spc="-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field.</a:t>
            </a:r>
            <a:r>
              <a:rPr sz="1000" spc="-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They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are used 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to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analyze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behavior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electronic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circuits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or</a:t>
            </a:r>
            <a:r>
              <a:rPr sz="1000" spc="-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to</a:t>
            </a:r>
            <a:r>
              <a:rPr sz="1000" spc="-1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measure</a:t>
            </a:r>
            <a:r>
              <a:rPr sz="1000" spc="-2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 changing</a:t>
            </a:r>
            <a:r>
              <a:rPr sz="1000" spc="-2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2222"/>
                </a:solidFill>
                <a:latin typeface="Times New Roman"/>
                <a:cs typeface="Times New Roman"/>
              </a:rPr>
              <a:t>electrical</a:t>
            </a:r>
            <a:r>
              <a:rPr sz="1000" spc="-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22222"/>
                </a:solidFill>
                <a:latin typeface="Times New Roman"/>
                <a:cs typeface="Times New Roman"/>
              </a:rPr>
              <a:t>values</a:t>
            </a:r>
            <a:r>
              <a:rPr sz="1100" spc="-10" dirty="0">
                <a:solidFill>
                  <a:srgbClr val="222222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000" b="1" dirty="0">
                <a:latin typeface="Times New Roman"/>
                <a:cs typeface="Times New Roman"/>
              </a:rPr>
              <a:t>What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is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Time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Domain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Analysis?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analysis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 an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analysis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physical signals,</a:t>
            </a:r>
            <a:r>
              <a:rPr sz="1000" spc="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mathematical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 functions, or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series of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economic 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or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environmental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data,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reference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time.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Also,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function's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value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understood 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for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all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real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numbers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at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various</a:t>
            </a:r>
            <a:r>
              <a:rPr sz="1000" spc="2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separate</a:t>
            </a:r>
            <a:r>
              <a:rPr sz="1000" spc="204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instances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19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204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case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19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204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</a:t>
            </a:r>
            <a:r>
              <a:rPr sz="1000" spc="204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204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case</a:t>
            </a:r>
            <a:r>
              <a:rPr sz="1000" spc="20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19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continuous-time. Furthermore,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oscilloscope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tool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commonly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used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see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real-world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signals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domain.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140"/>
              </a:lnSpc>
            </a:pP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Moreover,</a:t>
            </a:r>
            <a:r>
              <a:rPr sz="1000" spc="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time-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graph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can</a:t>
            </a:r>
            <a:r>
              <a:rPr sz="1000" spc="4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show</a:t>
            </a:r>
            <a:r>
              <a:rPr sz="1000" spc="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how</a:t>
            </a:r>
            <a:r>
              <a:rPr sz="1000" spc="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</a:t>
            </a:r>
            <a:r>
              <a:rPr sz="1000" spc="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changes</a:t>
            </a:r>
            <a:r>
              <a:rPr sz="1000" spc="4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with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time,</a:t>
            </a:r>
            <a:r>
              <a:rPr sz="1000" spc="5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whereas</a:t>
            </a:r>
            <a:r>
              <a:rPr sz="1000" spc="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5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4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graph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will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show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how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much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lies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within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each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given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band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over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range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frequencies.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5500"/>
              </a:lnSpc>
            </a:pP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general,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when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analysis</a:t>
            </a:r>
            <a:r>
              <a:rPr sz="1000" spc="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uses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unit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time,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such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as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seconds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</a:t>
            </a:r>
            <a:r>
              <a:rPr sz="1000" spc="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one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its</a:t>
            </a:r>
            <a:r>
              <a:rPr sz="1000" spc="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multiples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(minutes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hours)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as</a:t>
            </a:r>
            <a:r>
              <a:rPr sz="1000" spc="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 unit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measurement,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then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it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domain.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However,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whenever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analysis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concerns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units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like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Hertz,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then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it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domain.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704" y="6593713"/>
            <a:ext cx="104140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Frequency</a:t>
            </a:r>
            <a:r>
              <a:rPr sz="1000" b="1" spc="-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Domain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6893432"/>
            <a:ext cx="5758180" cy="18618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1"/>
              </a:rPr>
              <a:t>physics,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2"/>
              </a:rPr>
              <a:t>electronics,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3"/>
              </a:rPr>
              <a:t>control</a:t>
            </a:r>
            <a:r>
              <a:rPr sz="1000" spc="55" dirty="0">
                <a:latin typeface="Times New Roman"/>
                <a:cs typeface="Times New Roman"/>
                <a:hlinkClick r:id="rId13"/>
              </a:rPr>
              <a:t> </a:t>
            </a:r>
            <a:r>
              <a:rPr sz="1000" dirty="0">
                <a:latin typeface="Times New Roman"/>
                <a:cs typeface="Times New Roman"/>
                <a:hlinkClick r:id="rId13"/>
              </a:rPr>
              <a:t>systems</a:t>
            </a:r>
            <a:r>
              <a:rPr sz="1000" spc="45" dirty="0">
                <a:latin typeface="Times New Roman"/>
                <a:cs typeface="Times New Roman"/>
                <a:hlinkClick r:id="rId13"/>
              </a:rPr>
              <a:t> </a:t>
            </a:r>
            <a:r>
              <a:rPr sz="1000" dirty="0">
                <a:latin typeface="Times New Roman"/>
                <a:cs typeface="Times New Roman"/>
                <a:hlinkClick r:id="rId13"/>
              </a:rPr>
              <a:t>engineering,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4"/>
              </a:rPr>
              <a:t>statistics,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frequency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domain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refers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analysis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5"/>
              </a:rPr>
              <a:t>mathematical</a:t>
            </a:r>
            <a:r>
              <a:rPr sz="1000" spc="-25" dirty="0">
                <a:latin typeface="Times New Roman"/>
                <a:cs typeface="Times New Roman"/>
                <a:hlinkClick r:id="rId15"/>
              </a:rPr>
              <a:t> </a:t>
            </a:r>
            <a:r>
              <a:rPr sz="1000" dirty="0">
                <a:latin typeface="Times New Roman"/>
                <a:cs typeface="Times New Roman"/>
                <a:hlinkClick r:id="rId15"/>
              </a:rPr>
              <a:t>functions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 </a:t>
            </a:r>
            <a:r>
              <a:rPr sz="1000" dirty="0">
                <a:latin typeface="Times New Roman"/>
                <a:cs typeface="Times New Roman"/>
                <a:hlinkClick r:id="rId16"/>
              </a:rPr>
              <a:t>signals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respect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</a:t>
            </a:r>
            <a:r>
              <a:rPr sz="1000" spc="-10" dirty="0">
                <a:latin typeface="Times New Roman"/>
                <a:cs typeface="Times New Roman"/>
                <a:hlinkClick r:id="rId17"/>
              </a:rPr>
              <a:t>frequency,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rather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than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simply,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8"/>
              </a:rPr>
              <a:t>time-</a:t>
            </a:r>
            <a:r>
              <a:rPr sz="1000" dirty="0">
                <a:latin typeface="Times New Roman"/>
                <a:cs typeface="Times New Roman"/>
                <a:hlinkClick r:id="rId18"/>
              </a:rPr>
              <a:t>domain</a:t>
            </a:r>
            <a:r>
              <a:rPr sz="1000" spc="-10" dirty="0">
                <a:latin typeface="Times New Roman"/>
                <a:cs typeface="Times New Roman"/>
              </a:rPr>
              <a:t> graph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how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over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whereas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frequency-</a:t>
            </a:r>
            <a:r>
              <a:rPr sz="1000" dirty="0">
                <a:latin typeface="Times New Roman"/>
                <a:cs typeface="Times New Roman"/>
              </a:rPr>
              <a:t>domain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graph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how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much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lies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frequency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band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over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range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frequencies.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frequency-</a:t>
            </a:r>
            <a:r>
              <a:rPr sz="1000" dirty="0">
                <a:latin typeface="Times New Roman"/>
                <a:cs typeface="Times New Roman"/>
              </a:rPr>
              <a:t>domain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representation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also </a:t>
            </a:r>
            <a:r>
              <a:rPr sz="1000" dirty="0">
                <a:latin typeface="Times New Roman"/>
                <a:cs typeface="Times New Roman"/>
              </a:rPr>
              <a:t>include information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9"/>
              </a:rPr>
              <a:t>phase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shift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must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 applied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each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0"/>
              </a:rPr>
              <a:t>sinusoid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order to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able to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recombine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frequency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components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recover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original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signal.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60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2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function</a:t>
            </a:r>
            <a:r>
              <a:rPr sz="1000" spc="2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2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2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2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2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converted</a:t>
            </a:r>
            <a:r>
              <a:rPr sz="1000" spc="2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2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</a:t>
            </a:r>
            <a:r>
              <a:rPr sz="1000" spc="2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frequency</a:t>
            </a:r>
            <a:r>
              <a:rPr sz="1000" spc="2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domains</a:t>
            </a:r>
            <a:r>
              <a:rPr sz="1000" spc="2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2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pair</a:t>
            </a:r>
            <a:r>
              <a:rPr sz="1000" spc="29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spc="-10" dirty="0">
                <a:latin typeface="Times New Roman"/>
                <a:cs typeface="Times New Roman"/>
              </a:rPr>
              <a:t>mathematical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1"/>
              </a:rPr>
              <a:t>operators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2"/>
              </a:rPr>
              <a:t>transforms.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example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3"/>
              </a:rPr>
              <a:t>Fourier</a:t>
            </a:r>
            <a:r>
              <a:rPr sz="1000" spc="35" dirty="0">
                <a:latin typeface="Times New Roman"/>
                <a:cs typeface="Times New Roman"/>
                <a:hlinkClick r:id="rId23"/>
              </a:rPr>
              <a:t> </a:t>
            </a:r>
            <a:r>
              <a:rPr sz="1000" dirty="0">
                <a:latin typeface="Times New Roman"/>
                <a:cs typeface="Times New Roman"/>
                <a:hlinkClick r:id="rId23"/>
              </a:rPr>
              <a:t>transform,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converts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function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sum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integral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0"/>
              </a:rPr>
              <a:t>sine</a:t>
            </a:r>
            <a:r>
              <a:rPr sz="1000" spc="40" dirty="0">
                <a:latin typeface="Times New Roman"/>
                <a:cs typeface="Times New Roman"/>
                <a:hlinkClick r:id="rId20"/>
              </a:rPr>
              <a:t> </a:t>
            </a:r>
            <a:r>
              <a:rPr sz="1000" dirty="0">
                <a:latin typeface="Times New Roman"/>
                <a:cs typeface="Times New Roman"/>
                <a:hlinkClick r:id="rId20"/>
              </a:rPr>
              <a:t>waves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frequencies,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represents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frequency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component.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"</a:t>
            </a:r>
            <a:r>
              <a:rPr sz="1000" dirty="0">
                <a:latin typeface="Times New Roman"/>
                <a:cs typeface="Times New Roman"/>
                <a:hlinkClick r:id="rId24"/>
              </a:rPr>
              <a:t>spectrum</a:t>
            </a:r>
            <a:r>
              <a:rPr sz="1000" dirty="0">
                <a:latin typeface="Times New Roman"/>
                <a:cs typeface="Times New Roman"/>
              </a:rPr>
              <a:t>"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frequency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components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frequency-</a:t>
            </a:r>
            <a:r>
              <a:rPr sz="1000" dirty="0">
                <a:latin typeface="Times New Roman"/>
                <a:cs typeface="Times New Roman"/>
              </a:rPr>
              <a:t>domain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representation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signal.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  <a:hlinkClick r:id="rId25"/>
              </a:rPr>
              <a:t>inverse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5"/>
              </a:rPr>
              <a:t>Fourier</a:t>
            </a:r>
            <a:r>
              <a:rPr sz="1000" spc="70" dirty="0">
                <a:latin typeface="Times New Roman"/>
                <a:cs typeface="Times New Roman"/>
                <a:hlinkClick r:id="rId25"/>
              </a:rPr>
              <a:t> </a:t>
            </a:r>
            <a:r>
              <a:rPr sz="1000" dirty="0">
                <a:latin typeface="Times New Roman"/>
                <a:cs typeface="Times New Roman"/>
                <a:hlinkClick r:id="rId25"/>
              </a:rPr>
              <a:t>transform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frequency-</a:t>
            </a:r>
            <a:r>
              <a:rPr sz="1000" dirty="0">
                <a:latin typeface="Times New Roman"/>
                <a:cs typeface="Times New Roman"/>
              </a:rPr>
              <a:t>domain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function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back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function.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6"/>
              </a:rPr>
              <a:t>spectrum</a:t>
            </a:r>
            <a:r>
              <a:rPr sz="1000" spc="50" dirty="0">
                <a:latin typeface="Times New Roman"/>
                <a:cs typeface="Times New Roman"/>
                <a:hlinkClick r:id="rId26"/>
              </a:rPr>
              <a:t> </a:t>
            </a:r>
            <a:r>
              <a:rPr sz="1000" dirty="0">
                <a:latin typeface="Times New Roman"/>
                <a:cs typeface="Times New Roman"/>
                <a:hlinkClick r:id="rId26"/>
              </a:rPr>
              <a:t>analyzer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tool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visualize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7"/>
              </a:rPr>
              <a:t>electronic</a:t>
            </a:r>
            <a:r>
              <a:rPr sz="1000" spc="-25" dirty="0">
                <a:latin typeface="Times New Roman"/>
                <a:cs typeface="Times New Roman"/>
                <a:hlinkClick r:id="rId27"/>
              </a:rPr>
              <a:t> </a:t>
            </a:r>
            <a:r>
              <a:rPr sz="1000" dirty="0">
                <a:latin typeface="Times New Roman"/>
                <a:cs typeface="Times New Roman"/>
                <a:hlinkClick r:id="rId27"/>
              </a:rPr>
              <a:t>signals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domain.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704" y="8822181"/>
            <a:ext cx="3599179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How</a:t>
            </a:r>
            <a:r>
              <a:rPr sz="10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is</a:t>
            </a:r>
            <a:r>
              <a:rPr sz="10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Time</a:t>
            </a:r>
            <a:r>
              <a:rPr sz="10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Domain</a:t>
            </a:r>
            <a:r>
              <a:rPr sz="10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Analysis</a:t>
            </a:r>
            <a:r>
              <a:rPr sz="10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Different</a:t>
            </a:r>
            <a:r>
              <a:rPr sz="10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from</a:t>
            </a:r>
            <a:r>
              <a:rPr sz="1000" b="1" spc="-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Frequency</a:t>
            </a:r>
            <a:r>
              <a:rPr sz="10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Domain?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9121902"/>
            <a:ext cx="5753100" cy="4699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6000"/>
              </a:lnSpc>
              <a:spcBef>
                <a:spcPts val="145"/>
              </a:spcBef>
            </a:pP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analysis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signals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mathematical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 functions,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reference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frequency,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instead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time.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As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stated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earlier,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time-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-4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graph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displays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changes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over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span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4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time,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and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domain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displays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how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much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exists within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given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frequency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band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concerning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range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frequencies.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Also,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791969"/>
            <a:ext cx="5754370" cy="454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AFEF"/>
                </a:solidFill>
                <a:latin typeface="Times New Roman"/>
                <a:cs typeface="Times New Roman"/>
              </a:rPr>
              <a:t>4.INPUT</a:t>
            </a:r>
            <a:r>
              <a:rPr sz="1050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AFEF"/>
                </a:solidFill>
                <a:latin typeface="Times New Roman"/>
                <a:cs typeface="Times New Roman"/>
              </a:rPr>
              <a:t>OFFSET</a:t>
            </a:r>
            <a:r>
              <a:rPr sz="1050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00AFEF"/>
                </a:solidFill>
                <a:latin typeface="Times New Roman"/>
                <a:cs typeface="Times New Roman"/>
              </a:rPr>
              <a:t>CURRENT:</a:t>
            </a:r>
            <a:endParaRPr sz="10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850"/>
              </a:spcBef>
            </a:pPr>
            <a:r>
              <a:rPr sz="1050" dirty="0">
                <a:latin typeface="Times New Roman"/>
                <a:cs typeface="Times New Roman"/>
              </a:rPr>
              <a:t>It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algebraic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difference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between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currents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into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noninverting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inverting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terminals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OPAMP.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691129"/>
            <a:ext cx="5756910" cy="95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05"/>
              </a:spcBef>
            </a:pP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5.OUTPUT</a:t>
            </a:r>
            <a:r>
              <a:rPr sz="105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OFFSET</a:t>
            </a:r>
            <a:r>
              <a:rPr sz="1050"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VOLTAGE</a:t>
            </a:r>
            <a:r>
              <a:rPr sz="1050"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DUE</a:t>
            </a:r>
            <a:r>
              <a:rPr sz="105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TO</a:t>
            </a:r>
            <a:r>
              <a:rPr sz="105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INPUT</a:t>
            </a:r>
            <a:r>
              <a:rPr sz="105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AFEF"/>
                </a:solidFill>
                <a:latin typeface="Times New Roman"/>
                <a:cs typeface="Times New Roman"/>
              </a:rPr>
              <a:t>OFFSET</a:t>
            </a:r>
            <a:r>
              <a:rPr sz="105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05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CURRENT:</a:t>
            </a:r>
            <a:r>
              <a:rPr sz="1050" b="1" i="1" spc="-10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7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IO</a:t>
            </a:r>
            <a:endParaRPr sz="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6000"/>
              </a:lnSpc>
              <a:spcBef>
                <a:spcPts val="15"/>
              </a:spcBef>
            </a:pP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offset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will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also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due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any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difference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dc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bias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currents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both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inputs.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Since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two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 transistors are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never exactly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matched,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each will operate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 a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slightly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different current.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For </a:t>
            </a:r>
            <a:r>
              <a:rPr sz="1050" spc="-10" dirty="0">
                <a:latin typeface="Times New Roman"/>
                <a:cs typeface="Times New Roman"/>
              </a:rPr>
              <a:t>typical op-</a:t>
            </a:r>
            <a:r>
              <a:rPr sz="1050" dirty="0">
                <a:latin typeface="Times New Roman"/>
                <a:cs typeface="Times New Roman"/>
              </a:rPr>
              <a:t>amp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connection,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such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1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shown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Fig.,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offset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can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determined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follows. </a:t>
            </a:r>
            <a:r>
              <a:rPr sz="1050" dirty="0">
                <a:latin typeface="Times New Roman"/>
                <a:cs typeface="Times New Roman"/>
              </a:rPr>
              <a:t>Replacing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bias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currents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through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resistors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drop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each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develops,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shown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in </a:t>
            </a:r>
            <a:r>
              <a:rPr sz="1050" dirty="0">
                <a:latin typeface="Times New Roman"/>
                <a:cs typeface="Times New Roman"/>
              </a:rPr>
              <a:t>Fig.,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we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can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determine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expression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for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resulting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voltage.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Using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superposition,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output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654" y="3682110"/>
            <a:ext cx="92329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2644" algn="l"/>
              </a:tabLst>
            </a:pPr>
            <a:r>
              <a:rPr sz="750" spc="-25" dirty="0">
                <a:latin typeface="Cambria Math"/>
                <a:cs typeface="Cambria Math"/>
              </a:rPr>
              <a:t>𝐼𝐵</a:t>
            </a:r>
            <a:r>
              <a:rPr sz="750" dirty="0">
                <a:latin typeface="Cambria Math"/>
                <a:cs typeface="Cambria Math"/>
              </a:rPr>
              <a:t>	</a:t>
            </a:r>
            <a:r>
              <a:rPr sz="750" spc="-50" dirty="0">
                <a:latin typeface="Cambria Math"/>
                <a:cs typeface="Cambria Math"/>
              </a:rPr>
              <a:t>𝑂</a:t>
            </a:r>
            <a:endParaRPr sz="7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604" y="3613530"/>
            <a:ext cx="2927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voltage due to input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bias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current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mbria Math"/>
                <a:cs typeface="Cambria Math"/>
              </a:rPr>
              <a:t>𝐼</a:t>
            </a:r>
            <a:r>
              <a:rPr sz="1125" baseline="29629" dirty="0">
                <a:latin typeface="Cambria Math"/>
                <a:cs typeface="Cambria Math"/>
              </a:rPr>
              <a:t>+</a:t>
            </a:r>
            <a:r>
              <a:rPr sz="1125" spc="75" baseline="29629" dirty="0">
                <a:latin typeface="Cambria Math"/>
                <a:cs typeface="Cambria Math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,denoted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mbria Math"/>
                <a:cs typeface="Cambria Math"/>
              </a:rPr>
              <a:t>𝑉</a:t>
            </a:r>
            <a:r>
              <a:rPr sz="1125" baseline="29629" dirty="0">
                <a:latin typeface="Cambria Math"/>
                <a:cs typeface="Cambria Math"/>
              </a:rPr>
              <a:t>+</a:t>
            </a:r>
            <a:r>
              <a:rPr sz="1125" spc="202" baseline="29629" dirty="0">
                <a:latin typeface="Cambria Math"/>
                <a:cs typeface="Cambria Math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is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4801" y="953475"/>
            <a:ext cx="947168" cy="8306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262" y="2250560"/>
            <a:ext cx="1260506" cy="2010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4107792"/>
            <a:ext cx="3323856" cy="10717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936" y="5390584"/>
            <a:ext cx="4949997" cy="15335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844" y="7452063"/>
            <a:ext cx="4395628" cy="72064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593462"/>
            <a:ext cx="5760085" cy="245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AFEF"/>
                </a:solidFill>
                <a:latin typeface="Times New Roman"/>
                <a:cs typeface="Times New Roman"/>
              </a:rPr>
              <a:t>6.</a:t>
            </a:r>
            <a:r>
              <a:rPr sz="1050" spc="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GAIN–BANDWIDTH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</a:pPr>
            <a:r>
              <a:rPr sz="1050" spc="-10" dirty="0">
                <a:latin typeface="Times New Roman"/>
                <a:cs typeface="Times New Roman"/>
              </a:rPr>
              <a:t>Because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the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internal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compensation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circuitry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included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in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an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op-amp,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voltage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gain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drops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off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frequency </a:t>
            </a:r>
            <a:r>
              <a:rPr sz="1050" dirty="0">
                <a:latin typeface="Times New Roman"/>
                <a:cs typeface="Times New Roman"/>
              </a:rPr>
              <a:t>increases.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Op-</a:t>
            </a:r>
            <a:r>
              <a:rPr sz="1050" dirty="0">
                <a:latin typeface="Times New Roman"/>
                <a:cs typeface="Times New Roman"/>
              </a:rPr>
              <a:t>amp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specifications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provide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description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7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versus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bandwidth.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Figure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given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below </a:t>
            </a:r>
            <a:r>
              <a:rPr sz="1050" dirty="0">
                <a:latin typeface="Times New Roman"/>
                <a:cs typeface="Times New Roman"/>
              </a:rPr>
              <a:t>provides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plot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versus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for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typical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op-amp.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low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down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dc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operation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value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listed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manufacturer’s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specification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b="1" i="1" dirty="0">
                <a:latin typeface="Times New Roman"/>
                <a:cs typeface="Times New Roman"/>
              </a:rPr>
              <a:t>A</a:t>
            </a:r>
            <a:r>
              <a:rPr sz="700" b="1" dirty="0">
                <a:latin typeface="Times New Roman"/>
                <a:cs typeface="Times New Roman"/>
              </a:rPr>
              <a:t>VD </a:t>
            </a:r>
            <a:r>
              <a:rPr sz="1050" dirty="0">
                <a:latin typeface="Times New Roman"/>
                <a:cs typeface="Times New Roman"/>
              </a:rPr>
              <a:t>(voltage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differential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gain)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typically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Times New Roman"/>
                <a:cs typeface="Times New Roman"/>
              </a:rPr>
              <a:t>a </a:t>
            </a:r>
            <a:r>
              <a:rPr sz="1050" dirty="0">
                <a:latin typeface="Times New Roman"/>
                <a:cs typeface="Times New Roman"/>
              </a:rPr>
              <a:t>very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large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value.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increases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open-</a:t>
            </a:r>
            <a:r>
              <a:rPr sz="1050" dirty="0">
                <a:latin typeface="Times New Roman"/>
                <a:cs typeface="Times New Roman"/>
              </a:rPr>
              <a:t>loop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drops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off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until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it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finally </a:t>
            </a:r>
            <a:r>
              <a:rPr sz="1050" dirty="0">
                <a:latin typeface="Times New Roman"/>
                <a:cs typeface="Times New Roman"/>
              </a:rPr>
              <a:t>reaches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value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1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(unity).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this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value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specified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manufacturer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unity-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bandwidth,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B</a:t>
            </a:r>
            <a:r>
              <a:rPr sz="700" dirty="0">
                <a:latin typeface="Times New Roman"/>
                <a:cs typeface="Times New Roman"/>
              </a:rPr>
              <a:t>1</a:t>
            </a:r>
            <a:r>
              <a:rPr sz="1050" dirty="0">
                <a:latin typeface="Times New Roman"/>
                <a:cs typeface="Times New Roman"/>
              </a:rPr>
              <a:t>.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While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this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value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1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(see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Fig.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)at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which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1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becomes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1,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it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can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be </a:t>
            </a:r>
            <a:r>
              <a:rPr sz="1050" dirty="0">
                <a:latin typeface="Times New Roman"/>
                <a:cs typeface="Times New Roman"/>
              </a:rPr>
              <a:t>considered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bandwidth,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since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frequency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band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from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0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Hz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unity-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frequency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also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bandwidth. </a:t>
            </a:r>
            <a:r>
              <a:rPr sz="1050" dirty="0">
                <a:latin typeface="Times New Roman"/>
                <a:cs typeface="Times New Roman"/>
              </a:rPr>
              <a:t>One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could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therefore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refer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point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which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reduces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1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unity-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frequency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f</a:t>
            </a:r>
            <a:r>
              <a:rPr sz="700" dirty="0">
                <a:latin typeface="Times New Roman"/>
                <a:cs typeface="Times New Roman"/>
              </a:rPr>
              <a:t>1</a:t>
            </a:r>
            <a:r>
              <a:rPr sz="1050" dirty="0">
                <a:latin typeface="Times New Roman"/>
                <a:cs typeface="Times New Roman"/>
              </a:rPr>
              <a:t>)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or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unity-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bandwidth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(</a:t>
            </a:r>
            <a:r>
              <a:rPr sz="1050" i="1" spc="-20" dirty="0">
                <a:latin typeface="Times New Roman"/>
                <a:cs typeface="Times New Roman"/>
              </a:rPr>
              <a:t>B</a:t>
            </a:r>
            <a:r>
              <a:rPr sz="700" spc="-20" dirty="0">
                <a:latin typeface="Times New Roman"/>
                <a:cs typeface="Times New Roman"/>
              </a:rPr>
              <a:t>1</a:t>
            </a:r>
            <a:r>
              <a:rPr sz="1050" spc="-20" dirty="0">
                <a:latin typeface="Times New Roman"/>
                <a:cs typeface="Times New Roman"/>
              </a:rPr>
              <a:t>).</a:t>
            </a:r>
            <a:endParaRPr sz="1050">
              <a:latin typeface="Times New Roman"/>
              <a:cs typeface="Times New Roman"/>
            </a:endParaRPr>
          </a:p>
          <a:p>
            <a:pPr marL="12700" marR="158750">
              <a:lnSpc>
                <a:spcPct val="95700"/>
              </a:lnSpc>
              <a:spcBef>
                <a:spcPts val="620"/>
              </a:spcBef>
            </a:pPr>
            <a:r>
              <a:rPr sz="1050" dirty="0">
                <a:latin typeface="Times New Roman"/>
                <a:cs typeface="Times New Roman"/>
              </a:rPr>
              <a:t>Another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interest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Fig.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which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drops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dB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(or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0.707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dc </a:t>
            </a:r>
            <a:r>
              <a:rPr sz="1050" dirty="0">
                <a:latin typeface="Times New Roman"/>
                <a:cs typeface="Times New Roman"/>
              </a:rPr>
              <a:t>gain,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i="1" dirty="0">
                <a:latin typeface="Times New Roman"/>
                <a:cs typeface="Times New Roman"/>
              </a:rPr>
              <a:t>A</a:t>
            </a:r>
            <a:r>
              <a:rPr sz="700" b="1" dirty="0">
                <a:latin typeface="Times New Roman"/>
                <a:cs typeface="Times New Roman"/>
              </a:rPr>
              <a:t>VD</a:t>
            </a:r>
            <a:r>
              <a:rPr sz="1050" dirty="0">
                <a:latin typeface="Times New Roman"/>
                <a:cs typeface="Times New Roman"/>
              </a:rPr>
              <a:t>),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this being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cutoff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</a:t>
            </a:r>
            <a:r>
              <a:rPr sz="1050" spc="-10" dirty="0">
                <a:latin typeface="Times New Roman"/>
                <a:cs typeface="Times New Roman"/>
              </a:rPr>
              <a:t>op-</a:t>
            </a:r>
            <a:r>
              <a:rPr sz="1050" dirty="0">
                <a:latin typeface="Times New Roman"/>
                <a:cs typeface="Times New Roman"/>
              </a:rPr>
              <a:t>amp,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i="1" dirty="0">
                <a:latin typeface="Times New Roman"/>
                <a:cs typeface="Times New Roman"/>
              </a:rPr>
              <a:t>f</a:t>
            </a:r>
            <a:r>
              <a:rPr sz="700" b="1" i="1" dirty="0">
                <a:latin typeface="Times New Roman"/>
                <a:cs typeface="Times New Roman"/>
              </a:rPr>
              <a:t>C</a:t>
            </a:r>
            <a:r>
              <a:rPr sz="1050" dirty="0">
                <a:latin typeface="Times New Roman"/>
                <a:cs typeface="Times New Roman"/>
              </a:rPr>
              <a:t>.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 fact,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</a:t>
            </a:r>
            <a:r>
              <a:rPr sz="1050" spc="-10" dirty="0">
                <a:latin typeface="Times New Roman"/>
                <a:cs typeface="Times New Roman"/>
              </a:rPr>
              <a:t>unity-</a:t>
            </a:r>
            <a:r>
              <a:rPr sz="1050" dirty="0">
                <a:latin typeface="Times New Roman"/>
                <a:cs typeface="Times New Roman"/>
              </a:rPr>
              <a:t>gain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 </a:t>
            </a:r>
            <a:r>
              <a:rPr sz="1050" spc="-10" dirty="0">
                <a:latin typeface="Times New Roman"/>
                <a:cs typeface="Times New Roman"/>
              </a:rPr>
              <a:t>cutoff </a:t>
            </a:r>
            <a:r>
              <a:rPr sz="1050" dirty="0">
                <a:latin typeface="Times New Roman"/>
                <a:cs typeface="Times New Roman"/>
              </a:rPr>
              <a:t>frequency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are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related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by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57896"/>
            <a:ext cx="5589905" cy="4933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dirty="0">
                <a:latin typeface="Times New Roman"/>
                <a:cs typeface="Times New Roman"/>
              </a:rPr>
              <a:t>Equation</a:t>
            </a:r>
            <a:r>
              <a:rPr sz="1050" spc="254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unity-</a:t>
            </a:r>
            <a:r>
              <a:rPr sz="1050" dirty="0">
                <a:latin typeface="Times New Roman"/>
                <a:cs typeface="Times New Roman"/>
              </a:rPr>
              <a:t>gain frequency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may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also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called 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gain–bandwidth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product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op- </a:t>
            </a:r>
            <a:r>
              <a:rPr sz="1050" spc="-20" dirty="0">
                <a:latin typeface="Times New Roman"/>
                <a:cs typeface="Times New Roman"/>
              </a:rPr>
              <a:t>amp.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sz="1050" dirty="0">
                <a:solidFill>
                  <a:srgbClr val="00AFEF"/>
                </a:solidFill>
                <a:latin typeface="Times New Roman"/>
                <a:cs typeface="Times New Roman"/>
              </a:rPr>
              <a:t>7.SLEW</a:t>
            </a:r>
            <a:r>
              <a:rPr sz="1050" spc="-10" dirty="0">
                <a:solidFill>
                  <a:srgbClr val="00AFEF"/>
                </a:solidFill>
                <a:latin typeface="Times New Roman"/>
                <a:cs typeface="Times New Roman"/>
              </a:rPr>
              <a:t> RATE: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92" y="943958"/>
            <a:ext cx="5014542" cy="16485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546" y="2806750"/>
            <a:ext cx="3865416" cy="4624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2239" y="3461092"/>
            <a:ext cx="5237975" cy="5588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6442" y="4202980"/>
            <a:ext cx="4336615" cy="2072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7431" y="7138672"/>
            <a:ext cx="1432485" cy="3605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5466" y="8153411"/>
            <a:ext cx="5491616" cy="7403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4090" y="9010419"/>
            <a:ext cx="2442415" cy="59739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94661"/>
            <a:ext cx="5728970" cy="67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Pin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Diagram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Op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Amp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IC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919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2"/>
              </a:rPr>
              <a:t>IC</a:t>
            </a:r>
            <a:r>
              <a:rPr sz="1000" spc="-5" dirty="0">
                <a:solidFill>
                  <a:srgbClr val="BD9E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going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discuss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IC</a:t>
            </a:r>
            <a:r>
              <a:rPr sz="1000" u="sng" spc="-15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741</a:t>
            </a:r>
            <a:r>
              <a:rPr sz="1000" dirty="0">
                <a:latin typeface="Times New Roman"/>
                <a:cs typeface="Times New Roman"/>
                <a:hlinkClick r:id="rId3"/>
              </a:rPr>
              <a:t>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8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IC.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configuration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741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544695"/>
            <a:ext cx="1659889" cy="12001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455295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Offset</a:t>
            </a:r>
            <a:r>
              <a:rPr sz="1000" spc="-20" dirty="0">
                <a:latin typeface="Times New Roman"/>
                <a:cs typeface="Times New Roman"/>
              </a:rPr>
              <a:t> Null </a:t>
            </a: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input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non-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0" dirty="0">
                <a:latin typeface="Times New Roman"/>
                <a:cs typeface="Times New Roman"/>
              </a:rPr>
              <a:t> input</a:t>
            </a:r>
            <a:r>
              <a:rPr sz="1000" spc="5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dirty="0">
                <a:latin typeface="Times New Roman"/>
                <a:cs typeface="Times New Roman"/>
              </a:rPr>
              <a:t> voltage</a:t>
            </a:r>
            <a:r>
              <a:rPr sz="1000" spc="-10" dirty="0">
                <a:latin typeface="Times New Roman"/>
                <a:cs typeface="Times New Roman"/>
              </a:rPr>
              <a:t> supply </a:t>
            </a: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offset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null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95"/>
              </a:lnSpc>
            </a:pP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 </a:t>
            </a:r>
            <a:r>
              <a:rPr sz="1000" spc="-10" dirty="0">
                <a:latin typeface="Times New Roman"/>
                <a:cs typeface="Times New Roman"/>
              </a:rPr>
              <a:t>output</a:t>
            </a:r>
            <a:endParaRPr sz="1000">
              <a:latin typeface="Times New Roman"/>
              <a:cs typeface="Times New Roman"/>
            </a:endParaRPr>
          </a:p>
          <a:p>
            <a:pPr marL="12700" marR="34290">
              <a:lnSpc>
                <a:spcPts val="1150"/>
              </a:lnSpc>
              <a:spcBef>
                <a:spcPts val="50"/>
              </a:spcBef>
            </a:pP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7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supply </a:t>
            </a:r>
            <a:r>
              <a:rPr sz="1000" dirty="0">
                <a:latin typeface="Times New Roman"/>
                <a:cs typeface="Times New Roman"/>
              </a:rPr>
              <a:t>PIN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8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10" dirty="0">
                <a:latin typeface="Times New Roman"/>
                <a:cs typeface="Times New Roman"/>
              </a:rPr>
              <a:t> connected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5873" y="5890640"/>
            <a:ext cx="39878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3154"/>
                </a:solidFill>
                <a:latin typeface="Times New Roman"/>
                <a:cs typeface="Times New Roman"/>
              </a:rPr>
              <a:t>Block</a:t>
            </a:r>
            <a:r>
              <a:rPr sz="1500" spc="-1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3154"/>
                </a:solidFill>
                <a:latin typeface="Times New Roman"/>
                <a:cs typeface="Times New Roman"/>
              </a:rPr>
              <a:t>Diagram</a:t>
            </a:r>
            <a:r>
              <a:rPr sz="1500" spc="-2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3154"/>
                </a:solidFill>
                <a:latin typeface="Times New Roman"/>
                <a:cs typeface="Times New Roman"/>
              </a:rPr>
              <a:t>Of</a:t>
            </a:r>
            <a:r>
              <a:rPr sz="1500" spc="-5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3154"/>
                </a:solidFill>
                <a:latin typeface="Times New Roman"/>
                <a:cs typeface="Times New Roman"/>
              </a:rPr>
              <a:t>Operational</a:t>
            </a:r>
            <a:r>
              <a:rPr sz="1500" spc="-1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3154"/>
                </a:solidFill>
                <a:latin typeface="Times New Roman"/>
                <a:cs typeface="Times New Roman"/>
              </a:rPr>
              <a:t>Amplifier</a:t>
            </a:r>
            <a:r>
              <a:rPr sz="1500" spc="-10" dirty="0">
                <a:solidFill>
                  <a:srgbClr val="233154"/>
                </a:solidFill>
                <a:latin typeface="Times New Roman"/>
                <a:cs typeface="Times New Roman"/>
              </a:rPr>
              <a:t> (Op-</a:t>
            </a:r>
            <a:r>
              <a:rPr sz="1500" spc="-20" dirty="0">
                <a:solidFill>
                  <a:srgbClr val="233154"/>
                </a:solidFill>
                <a:latin typeface="Times New Roman"/>
                <a:cs typeface="Times New Roman"/>
              </a:rPr>
              <a:t>amp)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061" y="974630"/>
            <a:ext cx="5563492" cy="9416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2660649"/>
            <a:ext cx="2632031" cy="16584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6416" y="6308292"/>
            <a:ext cx="5769229" cy="321183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6275" cy="2964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170"/>
              </a:lnSpc>
              <a:spcBef>
                <a:spcPts val="95"/>
              </a:spcBef>
            </a:pP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op-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begins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1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differential</a:t>
            </a:r>
            <a:r>
              <a:rPr sz="1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amplifier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stage,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1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operates</a:t>
            </a:r>
            <a:r>
              <a:rPr sz="1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1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differential</a:t>
            </a:r>
            <a:r>
              <a:rPr sz="1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mode.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Thus</a:t>
            </a:r>
            <a:r>
              <a:rPr sz="1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inputs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70"/>
              </a:lnSpc>
            </a:pP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noted</a:t>
            </a:r>
            <a:r>
              <a:rPr sz="1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‘+’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&amp;</a:t>
            </a:r>
            <a:r>
              <a:rPr sz="1000" spc="229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‘-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‘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positive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non-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inverting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negative is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inverting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input.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non-inverting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ac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(or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dc)</a:t>
            </a:r>
            <a:r>
              <a:rPr sz="1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applied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differential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amplifier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produces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same</a:t>
            </a:r>
            <a:r>
              <a:rPr sz="1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polarity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output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2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op-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amp.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inverting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ac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(or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dc)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applied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differential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amplifier.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This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produces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180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degrees</a:t>
            </a:r>
            <a:r>
              <a:rPr sz="1000" spc="2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phase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output.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95300"/>
              </a:lnSpc>
            </a:pP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inverting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10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non-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inverting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inputs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provided</a:t>
            </a:r>
            <a:r>
              <a:rPr sz="10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dual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input,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balanced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output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differential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amplifier.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voltage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gain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required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amplifier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provided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1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this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along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input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resistance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op-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amp.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output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initial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given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intermediate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stage,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driven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output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input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stage.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600"/>
              </a:lnSpc>
            </a:pP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this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direct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coupling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used,</a:t>
            </a:r>
            <a:r>
              <a:rPr sz="1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1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makes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dc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voltage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output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intermediate</a:t>
            </a:r>
            <a:r>
              <a:rPr sz="1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above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ground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potential.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Therefore,</a:t>
            </a:r>
            <a:r>
              <a:rPr sz="1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dc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level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its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output must be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shifted</a:t>
            </a:r>
            <a:r>
              <a:rPr sz="1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down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0Volts</a:t>
            </a:r>
            <a:r>
              <a:rPr sz="1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respect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ground.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1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this,</a:t>
            </a:r>
            <a:r>
              <a:rPr sz="1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level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shifting</a:t>
            </a:r>
            <a:r>
              <a:rPr sz="1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used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where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usually</a:t>
            </a:r>
            <a:r>
              <a:rPr sz="1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1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emitter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follower</a:t>
            </a:r>
            <a:r>
              <a:rPr sz="1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constant</a:t>
            </a:r>
            <a:r>
              <a:rPr sz="1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current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source</a:t>
            </a:r>
            <a:r>
              <a:rPr sz="1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applied.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level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shifted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then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given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output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stage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where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push-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pull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amplifier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increases</a:t>
            </a:r>
            <a:r>
              <a:rPr sz="1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output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voltage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swing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signal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also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increases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current</a:t>
            </a:r>
            <a:r>
              <a:rPr sz="1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supplying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capability</a:t>
            </a:r>
            <a:r>
              <a:rPr sz="1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F2F2F"/>
                </a:solidFill>
                <a:latin typeface="Times New Roman"/>
                <a:cs typeface="Times New Roman"/>
              </a:rPr>
              <a:t>op-</a:t>
            </a:r>
            <a:r>
              <a:rPr sz="1000" spc="-20" dirty="0">
                <a:solidFill>
                  <a:srgbClr val="2F2F2F"/>
                </a:solidFill>
                <a:latin typeface="Times New Roman"/>
                <a:cs typeface="Times New Roman"/>
              </a:rPr>
              <a:t>amp.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2307590" cy="20510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b="1" dirty="0">
                <a:latin typeface="Times New Roman"/>
                <a:cs typeface="Times New Roman"/>
              </a:rPr>
              <a:t>SEMICONDUCTOR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DIODE: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1233169"/>
            <a:ext cx="2155825" cy="204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sz="1400" b="1" dirty="0">
                <a:latin typeface="Times New Roman"/>
                <a:cs typeface="Times New Roman"/>
              </a:rPr>
              <a:t>Definition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Semiconductor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416" y="1551685"/>
            <a:ext cx="5769610" cy="394970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20955">
              <a:lnSpc>
                <a:spcPts val="1140"/>
              </a:lnSpc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materials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neither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conductor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nor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insulator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gap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about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eV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(electron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volt)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called semiconductors.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921510"/>
            <a:ext cx="5683250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Most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</a:t>
            </a:r>
            <a:r>
              <a:rPr sz="1000" spc="-10" dirty="0">
                <a:latin typeface="Times New Roman"/>
                <a:cs typeface="Times New Roman"/>
              </a:rPr>
              <a:t> materials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commercially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germanium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(Ge)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silicon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(Si)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because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their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property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withstand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temperature.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significant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with </a:t>
            </a:r>
            <a:r>
              <a:rPr sz="1000" spc="-10" dirty="0">
                <a:latin typeface="Times New Roman"/>
                <a:cs typeface="Times New Roman"/>
              </a:rPr>
              <a:t>changing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temperature.The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relation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absolute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temperature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 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604" y="3075177"/>
            <a:ext cx="2200910" cy="324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 marR="304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Where,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absolute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temperature </a:t>
            </a:r>
            <a:r>
              <a:rPr sz="1000" dirty="0">
                <a:latin typeface="Times New Roman"/>
                <a:cs typeface="Times New Roman"/>
              </a:rPr>
              <a:t>in </a:t>
            </a:r>
            <a:r>
              <a:rPr sz="975" spc="-37" baseline="29914" dirty="0">
                <a:latin typeface="Times New Roman"/>
                <a:cs typeface="Times New Roman"/>
              </a:rPr>
              <a:t>o</a:t>
            </a:r>
            <a:r>
              <a:rPr sz="1000" spc="-25" dirty="0">
                <a:latin typeface="Times New Roman"/>
                <a:cs typeface="Times New Roman"/>
              </a:rPr>
              <a:t>K </a:t>
            </a:r>
            <a:r>
              <a:rPr sz="1000" dirty="0">
                <a:latin typeface="Times New Roman"/>
                <a:cs typeface="Times New Roman"/>
              </a:rPr>
              <a:t>Assuming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room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temperature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300</a:t>
            </a:r>
            <a:r>
              <a:rPr sz="975" spc="-15" baseline="29914" dirty="0">
                <a:latin typeface="Times New Roman"/>
                <a:cs typeface="Times New Roman"/>
              </a:rPr>
              <a:t>o</a:t>
            </a:r>
            <a:r>
              <a:rPr sz="1000" spc="-10" dirty="0">
                <a:latin typeface="Times New Roman"/>
                <a:cs typeface="Times New Roman"/>
              </a:rPr>
              <a:t>K,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747642"/>
            <a:ext cx="5755005" cy="9074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room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temperature </a:t>
            </a:r>
            <a:r>
              <a:rPr sz="1000" dirty="0">
                <a:latin typeface="Times New Roman"/>
                <a:cs typeface="Times New Roman"/>
                <a:hlinkClick r:id="rId2"/>
              </a:rPr>
              <a:t>resistivity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semiconductor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insulators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conductors. </a:t>
            </a:r>
            <a:r>
              <a:rPr sz="1000" spc="-10" dirty="0">
                <a:latin typeface="Times New Roman"/>
                <a:cs typeface="Times New Roman"/>
              </a:rPr>
              <a:t>Semiconductors</a:t>
            </a:r>
            <a:r>
              <a:rPr sz="1000" spc="-20" dirty="0">
                <a:latin typeface="Times New Roman"/>
                <a:cs typeface="Times New Roman"/>
              </a:rPr>
              <a:t> show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temperature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coefficient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resistivity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resistance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decreases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temperature.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elements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IV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group,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i.e.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elements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 four valence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covalent </a:t>
            </a:r>
            <a:r>
              <a:rPr sz="1000" dirty="0">
                <a:latin typeface="Times New Roman"/>
                <a:cs typeface="Times New Roman"/>
              </a:rPr>
              <a:t>bond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neighboring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atom.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absolute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temperature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behave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like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insulator,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i.e.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valence</a:t>
            </a:r>
            <a:r>
              <a:rPr sz="1000" spc="-20" dirty="0">
                <a:latin typeface="Times New Roman"/>
                <a:cs typeface="Times New Roman"/>
              </a:rPr>
              <a:t> band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while conduction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empty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temperature 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raised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 and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bonds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conduction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band.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704" y="4647310"/>
            <a:ext cx="1247140" cy="167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spc="-10" dirty="0">
                <a:latin typeface="Calibri Light"/>
                <a:cs typeface="Calibri Light"/>
              </a:rPr>
              <a:t>Intrinsic</a:t>
            </a:r>
            <a:r>
              <a:rPr sz="1000" spc="-3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Semiconductors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904" y="4905882"/>
            <a:ext cx="5635625" cy="1558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 marR="17780">
              <a:lnSpc>
                <a:spcPct val="98700"/>
              </a:lnSpc>
              <a:spcBef>
                <a:spcPts val="110"/>
              </a:spcBef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theory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semiconductor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semiconductor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intrinsic</a:t>
            </a:r>
            <a:r>
              <a:rPr sz="1000" spc="-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semiconductor.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pure </a:t>
            </a:r>
            <a:r>
              <a:rPr sz="1000" spc="-10" dirty="0">
                <a:latin typeface="Times New Roman"/>
                <a:cs typeface="Times New Roman"/>
              </a:rPr>
              <a:t>semiconductor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(n)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(p)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conductivity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 </a:t>
            </a:r>
            <a:r>
              <a:rPr sz="1500" baseline="5555" dirty="0">
                <a:latin typeface="Times New Roman"/>
                <a:cs typeface="Times New Roman"/>
              </a:rPr>
              <a:t>valence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electrons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are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covalent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bonded.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case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write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</a:t>
            </a:r>
            <a:r>
              <a:rPr sz="650" dirty="0">
                <a:latin typeface="Times New Roman"/>
                <a:cs typeface="Times New Roman"/>
              </a:rPr>
              <a:t>i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where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</a:t>
            </a:r>
            <a:r>
              <a:rPr sz="650" dirty="0">
                <a:latin typeface="Times New Roman"/>
                <a:cs typeface="Times New Roman"/>
              </a:rPr>
              <a:t>i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called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intrinsic concentration.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can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shown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</a:t>
            </a:r>
            <a:r>
              <a:rPr sz="650" dirty="0">
                <a:latin typeface="Times New Roman"/>
                <a:cs typeface="Times New Roman"/>
              </a:rPr>
              <a:t>i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can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 </a:t>
            </a:r>
            <a:r>
              <a:rPr sz="1500" spc="-15" baseline="5555" dirty="0">
                <a:latin typeface="Times New Roman"/>
                <a:cs typeface="Times New Roman"/>
              </a:rPr>
              <a:t>written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" marR="89535" indent="1485900">
              <a:lnSpc>
                <a:spcPts val="1150"/>
              </a:lnSpc>
            </a:pPr>
            <a:r>
              <a:rPr sz="1500" baseline="5555" dirty="0">
                <a:latin typeface="Times New Roman"/>
                <a:cs typeface="Times New Roman"/>
              </a:rPr>
              <a:t>Where,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</a:t>
            </a:r>
            <a:r>
              <a:rPr sz="650" dirty="0">
                <a:latin typeface="Times New Roman"/>
                <a:cs typeface="Times New Roman"/>
              </a:rPr>
              <a:t>0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constant,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absolute</a:t>
            </a:r>
            <a:r>
              <a:rPr sz="1500" spc="-15" baseline="5555" dirty="0">
                <a:latin typeface="Times New Roman"/>
                <a:cs typeface="Times New Roman"/>
              </a:rPr>
              <a:t> temperature,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G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semiconductor </a:t>
            </a:r>
            <a:r>
              <a:rPr sz="1500" baseline="5555" dirty="0">
                <a:latin typeface="Times New Roman"/>
                <a:cs typeface="Times New Roman"/>
              </a:rPr>
              <a:t>band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gap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voltage,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T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thermal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voltage.</a:t>
            </a:r>
            <a:endParaRPr sz="1500" baseline="5555">
              <a:latin typeface="Times New Roman"/>
              <a:cs typeface="Times New Roman"/>
            </a:endParaRPr>
          </a:p>
          <a:p>
            <a:pPr marL="50800" marR="2397125">
              <a:lnSpc>
                <a:spcPts val="1060"/>
              </a:lnSpc>
              <a:spcBef>
                <a:spcPts val="80"/>
              </a:spcBef>
            </a:pP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thermal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5"/>
              </a:rPr>
              <a:t>voltage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related to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temperature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by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T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30" baseline="5555" dirty="0">
                <a:latin typeface="Times New Roman"/>
                <a:cs typeface="Times New Roman"/>
              </a:rPr>
              <a:t>kT/q </a:t>
            </a:r>
            <a:r>
              <a:rPr sz="1000" dirty="0">
                <a:latin typeface="Times New Roman"/>
                <a:cs typeface="Times New Roman"/>
              </a:rPr>
              <a:t>Where,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Boltzmann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(k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1.381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×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10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975" baseline="29914" dirty="0">
                <a:latin typeface="Times New Roman"/>
                <a:cs typeface="Times New Roman"/>
              </a:rPr>
              <a:t>−</a:t>
            </a:r>
            <a:r>
              <a:rPr sz="975" spc="-15" baseline="29914" dirty="0">
                <a:latin typeface="Times New Roman"/>
                <a:cs typeface="Times New Roman"/>
              </a:rPr>
              <a:t> </a:t>
            </a:r>
            <a:r>
              <a:rPr sz="975" baseline="29914" dirty="0">
                <a:latin typeface="Times New Roman"/>
                <a:cs typeface="Times New Roman"/>
              </a:rPr>
              <a:t>23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J/K).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704" y="8409177"/>
            <a:ext cx="1265555" cy="167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spc="-10" dirty="0">
                <a:latin typeface="Calibri Light"/>
                <a:cs typeface="Calibri Light"/>
              </a:rPr>
              <a:t>Extrinsic Semiconductors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666226"/>
            <a:ext cx="5756275" cy="6502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3299"/>
              </a:lnSpc>
              <a:spcBef>
                <a:spcPts val="55"/>
              </a:spcBef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25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</a:t>
            </a:r>
            <a:r>
              <a:rPr sz="1000" spc="26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theory</a:t>
            </a:r>
            <a:r>
              <a:rPr sz="1000" b="1" spc="26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26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semiconductor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2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impure</a:t>
            </a:r>
            <a:r>
              <a:rPr sz="1000" spc="2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semiconductors</a:t>
            </a:r>
            <a:r>
              <a:rPr sz="1000" spc="2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2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2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extrinsic</a:t>
            </a:r>
            <a:r>
              <a:rPr sz="1000" spc="26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semiconductors.</a:t>
            </a:r>
            <a:r>
              <a:rPr sz="1000" spc="26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Extrinsic </a:t>
            </a:r>
            <a:r>
              <a:rPr sz="1000" b="1" dirty="0">
                <a:latin typeface="Times New Roman"/>
                <a:cs typeface="Times New Roman"/>
              </a:rPr>
              <a:t>semiconductor</a:t>
            </a:r>
            <a:r>
              <a:rPr sz="1000" b="1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formed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adding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amount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impurity.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Depending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added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we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semiconductors: 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 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P-</a:t>
            </a:r>
            <a:r>
              <a:rPr sz="1000" dirty="0">
                <a:latin typeface="Times New Roman"/>
                <a:cs typeface="Times New Roman"/>
                <a:hlinkClick r:id="rId6"/>
              </a:rPr>
              <a:t>type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 semiconductors.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100 million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semiconductor </a:t>
            </a:r>
            <a:r>
              <a:rPr sz="1000" spc="-25" dirty="0">
                <a:latin typeface="Times New Roman"/>
                <a:cs typeface="Times New Roman"/>
              </a:rPr>
              <a:t>one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added.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427" y="2421305"/>
            <a:ext cx="2971370" cy="40599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41" y="3426758"/>
            <a:ext cx="3055381" cy="32901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1018" y="5589961"/>
            <a:ext cx="1379944" cy="3442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4400" y="6455663"/>
            <a:ext cx="3380104" cy="170942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1130300" cy="1682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dirty="0">
                <a:latin typeface="Calibri Light"/>
                <a:cs typeface="Calibri Light"/>
              </a:rPr>
              <a:t>N</a:t>
            </a:r>
            <a:r>
              <a:rPr sz="1000" spc="-40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type</a:t>
            </a:r>
            <a:r>
              <a:rPr sz="1000" spc="-4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Semiconductor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173225"/>
            <a:ext cx="5695950" cy="4686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N</a:t>
            </a:r>
            <a:r>
              <a:rPr sz="100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–</a:t>
            </a:r>
            <a:r>
              <a:rPr sz="100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spc="-20" dirty="0">
                <a:latin typeface="Times New Roman"/>
                <a:cs typeface="Times New Roman"/>
                <a:hlinkClick r:id="rId2"/>
              </a:rPr>
              <a:t>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semiconductor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adding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pentavalent </a:t>
            </a:r>
            <a:r>
              <a:rPr sz="1000" dirty="0">
                <a:latin typeface="Times New Roman"/>
                <a:cs typeface="Times New Roman"/>
              </a:rPr>
              <a:t>(five valence </a:t>
            </a:r>
            <a:r>
              <a:rPr sz="1000" spc="-10" dirty="0">
                <a:latin typeface="Times New Roman"/>
                <a:cs typeface="Times New Roman"/>
              </a:rPr>
              <a:t>electrons)</a:t>
            </a:r>
            <a:r>
              <a:rPr sz="1000" dirty="0">
                <a:latin typeface="Times New Roman"/>
                <a:cs typeface="Times New Roman"/>
              </a:rPr>
              <a:t> impurity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pure </a:t>
            </a:r>
            <a:r>
              <a:rPr sz="1000" spc="-10" dirty="0">
                <a:latin typeface="Times New Roman"/>
                <a:cs typeface="Times New Roman"/>
              </a:rPr>
              <a:t>semiconductor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crystal,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e.g.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Sb.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307207"/>
            <a:ext cx="5687695" cy="6146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Four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valence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pentavalent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remaining </a:t>
            </a:r>
            <a:r>
              <a:rPr sz="1000" dirty="0">
                <a:latin typeface="Times New Roman"/>
                <a:cs typeface="Times New Roman"/>
              </a:rPr>
              <a:t>electron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anywhere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Pentavalent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donates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that’s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N-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donor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atoms.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enhances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conductivity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25" dirty="0">
                <a:latin typeface="Times New Roman"/>
                <a:cs typeface="Times New Roman"/>
              </a:rPr>
              <a:t> are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3914266"/>
            <a:ext cx="1162050" cy="167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dirty="0">
                <a:latin typeface="Calibri Light"/>
                <a:cs typeface="Calibri Light"/>
              </a:rPr>
              <a:t>P</a:t>
            </a:r>
            <a:r>
              <a:rPr sz="100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type</a:t>
            </a:r>
            <a:r>
              <a:rPr sz="1000" spc="-3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Semiconductors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172838"/>
            <a:ext cx="5708650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</a:t>
            </a:r>
            <a:r>
              <a:rPr sz="1000" spc="-20" dirty="0">
                <a:latin typeface="Times New Roman"/>
                <a:cs typeface="Times New Roman"/>
              </a:rPr>
              <a:t>type </a:t>
            </a:r>
            <a:r>
              <a:rPr sz="1000" spc="-10" dirty="0">
                <a:latin typeface="Times New Roman"/>
                <a:cs typeface="Times New Roman"/>
              </a:rPr>
              <a:t>semiconductor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formed by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trivalent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three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valence</a:t>
            </a:r>
            <a:r>
              <a:rPr sz="1000" spc="-10" dirty="0">
                <a:latin typeface="Times New Roman"/>
                <a:cs typeface="Times New Roman"/>
              </a:rPr>
              <a:t> electrons)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pure</a:t>
            </a:r>
            <a:r>
              <a:rPr sz="1000" spc="-10" dirty="0">
                <a:latin typeface="Times New Roman"/>
                <a:cs typeface="Times New Roman"/>
              </a:rPr>
              <a:t> semiconductor crystal,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5"/>
              </a:lnSpc>
            </a:pPr>
            <a:r>
              <a:rPr sz="1000" dirty="0">
                <a:latin typeface="Times New Roman"/>
                <a:cs typeface="Times New Roman"/>
              </a:rPr>
              <a:t>e.g.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</a:t>
            </a:r>
            <a:r>
              <a:rPr sz="1000" spc="-25" dirty="0">
                <a:latin typeface="Times New Roman"/>
                <a:cs typeface="Times New Roman"/>
              </a:rPr>
              <a:t> Ba.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440804"/>
            <a:ext cx="5724525" cy="6146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Three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four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valence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tetravalent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bonds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atoms.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phenomenon </a:t>
            </a:r>
            <a:r>
              <a:rPr sz="1000" dirty="0">
                <a:latin typeface="Times New Roman"/>
                <a:cs typeface="Times New Roman"/>
              </a:rPr>
              <a:t>creates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space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refer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temperature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rises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another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bond </a:t>
            </a:r>
            <a:r>
              <a:rPr sz="1000" dirty="0">
                <a:latin typeface="Times New Roman"/>
                <a:cs typeface="Times New Roman"/>
              </a:rPr>
              <a:t>jumps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space.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behind.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takes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place.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impurity </a:t>
            </a:r>
            <a:r>
              <a:rPr sz="1000" dirty="0">
                <a:latin typeface="Times New Roman"/>
                <a:cs typeface="Times New Roman"/>
              </a:rPr>
              <a:t>accepts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acceptor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holes.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634489"/>
            <a:ext cx="3762375" cy="16927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4634102"/>
            <a:ext cx="3514979" cy="1822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0525" y="7090554"/>
            <a:ext cx="5677988" cy="2472337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6947" y="3514978"/>
            <a:ext cx="2568575" cy="23367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600" b="1" dirty="0">
                <a:latin typeface="Times New Roman"/>
                <a:cs typeface="Times New Roman"/>
              </a:rPr>
              <a:t>SEMICONDUCTOR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DIODE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416" y="4007230"/>
            <a:ext cx="5769610" cy="539750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90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defined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two-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component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current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  <a:p>
            <a:pPr marL="17780" marR="13970">
              <a:lnSpc>
                <a:spcPts val="1140"/>
              </a:lnSpc>
              <a:spcBef>
                <a:spcPts val="65"/>
              </a:spcBef>
            </a:pP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operated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specified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level).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resistance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direction,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direction.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523358"/>
            <a:ext cx="5760085" cy="35477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spc="-10" dirty="0">
                <a:latin typeface="Times New Roman"/>
                <a:cs typeface="Times New Roman"/>
              </a:rPr>
              <a:t>Although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world,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achieve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infinite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resistance.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Instead,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negligible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 direction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(to allow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flow), 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 very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reverse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(to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prevent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flow).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effectively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like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electrical</a:t>
            </a:r>
            <a:r>
              <a:rPr sz="1000" spc="-2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4"/>
              </a:rPr>
              <a:t>circuit.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  <a:hlinkClick r:id="rId5"/>
              </a:rPr>
              <a:t>Semiconductor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most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type</a:t>
            </a:r>
            <a:r>
              <a:rPr sz="1000" spc="45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of</a:t>
            </a:r>
            <a:r>
              <a:rPr sz="1000" spc="35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diode.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begin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conducting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electricity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500"/>
              </a:lnSpc>
              <a:spcBef>
                <a:spcPts val="30"/>
              </a:spcBef>
            </a:pPr>
            <a:r>
              <a:rPr sz="1000" dirty="0">
                <a:latin typeface="Times New Roman"/>
                <a:cs typeface="Times New Roman"/>
              </a:rPr>
              <a:t>certain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threshold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present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(i.e.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“low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resistance”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direction).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said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“</a:t>
            </a:r>
            <a:r>
              <a:rPr sz="1000" i="1" dirty="0">
                <a:latin typeface="Times New Roman"/>
                <a:cs typeface="Times New Roman"/>
              </a:rPr>
              <a:t>forward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biased</a:t>
            </a:r>
            <a:r>
              <a:rPr sz="1000" dirty="0">
                <a:latin typeface="Times New Roman"/>
                <a:cs typeface="Times New Roman"/>
              </a:rPr>
              <a:t>”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(i.e.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“high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resistance”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direction),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said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“</a:t>
            </a:r>
            <a:r>
              <a:rPr sz="1000" i="1" dirty="0">
                <a:latin typeface="Times New Roman"/>
                <a:cs typeface="Times New Roman"/>
              </a:rPr>
              <a:t>reverse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biased</a:t>
            </a:r>
            <a:r>
              <a:rPr sz="1000" spc="-10" dirty="0">
                <a:latin typeface="Times New Roman"/>
                <a:cs typeface="Times New Roman"/>
              </a:rPr>
              <a:t>”.</a:t>
            </a:r>
            <a:endParaRPr sz="1000">
              <a:latin typeface="Times New Roman"/>
              <a:cs typeface="Times New Roman"/>
            </a:endParaRPr>
          </a:p>
          <a:p>
            <a:pPr marL="12700" marR="12700" algn="just">
              <a:lnSpc>
                <a:spcPct val="9570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(i.e.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biased)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while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specified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range. Above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range,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barrier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breaks.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 </a:t>
            </a:r>
            <a:r>
              <a:rPr sz="1000" spc="-10" dirty="0">
                <a:latin typeface="Times New Roman"/>
                <a:cs typeface="Times New Roman"/>
              </a:rPr>
              <a:t>which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breakdown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occurs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“reverse breakdown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voltage”. When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 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circuit is higher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reverse </a:t>
            </a:r>
            <a:r>
              <a:rPr sz="1000" spc="-10" dirty="0">
                <a:latin typeface="Times New Roman"/>
                <a:cs typeface="Times New Roman"/>
              </a:rPr>
              <a:t>breakdown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able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electricity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 direction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(i.e.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“high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resistance” </a:t>
            </a:r>
            <a:r>
              <a:rPr sz="1000" dirty="0">
                <a:latin typeface="Times New Roman"/>
                <a:cs typeface="Times New Roman"/>
              </a:rPr>
              <a:t>direction).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This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practice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resistance.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PN</a:t>
            </a:r>
            <a:r>
              <a:rPr sz="1000" spc="-20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junction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simplest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semiconductor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behaves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short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 when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 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name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derived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“di–ode”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electrodes.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commonly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many </a:t>
            </a:r>
            <a:r>
              <a:rPr sz="1000" spc="-10" dirty="0">
                <a:latin typeface="Times New Roman"/>
                <a:cs typeface="Times New Roman"/>
              </a:rPr>
              <a:t>electronics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projects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included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many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best</a:t>
            </a:r>
            <a:r>
              <a:rPr sz="1000" spc="-15" dirty="0">
                <a:latin typeface="Times New Roman"/>
                <a:cs typeface="Times New Roman"/>
                <a:hlinkClick r:id="rId8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Arduino</a:t>
            </a:r>
            <a:r>
              <a:rPr sz="1000" spc="-10" dirty="0">
                <a:latin typeface="Times New Roman"/>
                <a:cs typeface="Times New Roman"/>
                <a:hlinkClick r:id="rId8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starter</a:t>
            </a:r>
            <a:r>
              <a:rPr sz="1000" spc="-15" dirty="0">
                <a:latin typeface="Times New Roman"/>
                <a:cs typeface="Times New Roman"/>
                <a:hlinkClick r:id="rId8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8"/>
              </a:rPr>
              <a:t>kits.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Symbol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5240" algn="just">
              <a:lnSpc>
                <a:spcPct val="96100"/>
              </a:lnSpc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symbol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arrowhead </a:t>
            </a:r>
            <a:r>
              <a:rPr sz="1000" dirty="0">
                <a:latin typeface="Times New Roman"/>
                <a:cs typeface="Times New Roman"/>
              </a:rPr>
              <a:t>points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conventional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 condition. That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anode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 to the p side and 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cathode 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 side.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6015" y="914399"/>
            <a:ext cx="5594311" cy="23108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0941" y="8336192"/>
            <a:ext cx="2399589" cy="121020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8180" cy="7613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doping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pentavalent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donor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portion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trivalent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acceptor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other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portion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silicon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germanium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dopings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make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at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middle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block.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joining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semiconductor </a:t>
            </a:r>
            <a:r>
              <a:rPr sz="1000" dirty="0">
                <a:latin typeface="Times New Roman"/>
                <a:cs typeface="Times New Roman"/>
              </a:rPr>
              <a:t>together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special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fabrication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technique.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anode.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 connected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cathode.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3775582"/>
            <a:ext cx="149987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dirty="0">
                <a:latin typeface="Times New Roman"/>
                <a:cs typeface="Times New Roman"/>
              </a:rPr>
              <a:t>Working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Principle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Diode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076826"/>
            <a:ext cx="5758180" cy="12001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diode’s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working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principle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depends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interaction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semiconductors.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type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plenty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 free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 a very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few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 holes. 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other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words,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 can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concentration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referred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carriers,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are </a:t>
            </a:r>
            <a:r>
              <a:rPr sz="1000" spc="-10" dirty="0">
                <a:latin typeface="Times New Roman"/>
                <a:cs typeface="Times New Roman"/>
              </a:rPr>
              <a:t>referred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10" dirty="0">
                <a:latin typeface="Times New Roman"/>
                <a:cs typeface="Times New Roman"/>
              </a:rPr>
              <a:t> carriers.</a:t>
            </a: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150"/>
              </a:lnSpc>
              <a:spcBef>
                <a:spcPts val="30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concentration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concentration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minority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5506796"/>
            <a:ext cx="82169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dirty="0">
                <a:latin typeface="Times New Roman"/>
                <a:cs typeface="Times New Roman"/>
              </a:rPr>
              <a:t>Unbiased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628513"/>
            <a:ext cx="5756910" cy="25539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let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see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what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happens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contact.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to </a:t>
            </a:r>
            <a:r>
              <a:rPr sz="1000" spc="-10" dirty="0">
                <a:latin typeface="Times New Roman"/>
                <a:cs typeface="Times New Roman"/>
              </a:rPr>
              <a:t>concentration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differences,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majority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another.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concentration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high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start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type </a:t>
            </a:r>
            <a:r>
              <a:rPr sz="1000" spc="-10" dirty="0">
                <a:latin typeface="Times New Roman"/>
                <a:cs typeface="Times New Roman"/>
              </a:rPr>
              <a:t>region.Again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concentration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reason,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start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diffusing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p-type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recombine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 holes</a:t>
            </a:r>
            <a:r>
              <a:rPr sz="1000" spc="-10" dirty="0">
                <a:latin typeface="Times New Roman"/>
                <a:cs typeface="Times New Roman"/>
              </a:rPr>
              <a:t> available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uncovered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same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way,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spc="-20" dirty="0">
                <a:latin typeface="Times New Roman"/>
                <a:cs typeface="Times New Roman"/>
              </a:rPr>
              <a:t>type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recombine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available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uncovered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positive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6100"/>
              </a:lnSpc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way,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would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 </a:t>
            </a:r>
            <a:r>
              <a:rPr sz="1000" dirty="0">
                <a:latin typeface="Times New Roman"/>
                <a:cs typeface="Times New Roman"/>
              </a:rPr>
              <a:t>appear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along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line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semiconductors.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uncovered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uncovered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middle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where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exists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since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recombined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region.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lack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666" y="2029263"/>
            <a:ext cx="1806211" cy="15625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8410955"/>
            <a:ext cx="3363595" cy="120749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7545" cy="12915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635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After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formation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another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electric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appeared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depletion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prevent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further migration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another.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1000" dirty="0">
                <a:latin typeface="Times New Roman"/>
                <a:cs typeface="Times New Roman"/>
              </a:rPr>
              <a:t>The potential 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uncovered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 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repeal 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 in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side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uncovered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 would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repeal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spc="-2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side.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prevent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further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diffusion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charge carriers.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2412745"/>
            <a:ext cx="115062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535681"/>
            <a:ext cx="5756275" cy="29362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let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what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happens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source </a:t>
            </a:r>
            <a:r>
              <a:rPr sz="1000" dirty="0">
                <a:latin typeface="Times New Roman"/>
                <a:cs typeface="Times New Roman"/>
              </a:rPr>
              <a:t>slowly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zero.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beginning,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flowing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because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although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external </a:t>
            </a:r>
            <a:r>
              <a:rPr sz="1000" dirty="0">
                <a:latin typeface="Times New Roman"/>
                <a:cs typeface="Times New Roman"/>
              </a:rPr>
              <a:t>electrical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still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sufficient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influence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external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against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 charge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start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crossing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forward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 only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value 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externally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junction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potential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silicon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0.7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germanium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25"/>
              </a:lnSpc>
            </a:pPr>
            <a:r>
              <a:rPr sz="1000" dirty="0">
                <a:latin typeface="Times New Roman"/>
                <a:cs typeface="Times New Roman"/>
              </a:rPr>
              <a:t>0.3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externally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potential,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start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crossing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contribute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current.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that </a:t>
            </a:r>
            <a:r>
              <a:rPr sz="1000" dirty="0">
                <a:latin typeface="Times New Roman"/>
                <a:cs typeface="Times New Roman"/>
              </a:rPr>
              <a:t>situation,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behave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short-circuited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forward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limited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externally connected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diode.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8430514"/>
            <a:ext cx="112966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553450"/>
            <a:ext cx="5755640" cy="11449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what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happens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condition,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electrostatic </a:t>
            </a:r>
            <a:r>
              <a:rPr sz="1000" dirty="0">
                <a:latin typeface="Times New Roman"/>
                <a:cs typeface="Times New Roman"/>
              </a:rPr>
              <a:t>attraction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negative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potential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shifted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away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from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leaving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uncovered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junction.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same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way,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n-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shifted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away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towards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source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leaving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more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uncovered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result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this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702045"/>
            <a:ext cx="3696477" cy="204601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7545" cy="34671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spc="-10" dirty="0">
                <a:latin typeface="Times New Roman"/>
                <a:cs typeface="Times New Roman"/>
              </a:rPr>
              <a:t>phenomenon,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depletion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becomes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wider.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condition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called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condition.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condition,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majority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 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instead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away from 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this </a:t>
            </a:r>
            <a:r>
              <a:rPr sz="1000" dirty="0">
                <a:latin typeface="Times New Roman"/>
                <a:cs typeface="Times New Roman"/>
              </a:rPr>
              <a:t>way,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biased.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800"/>
              </a:lnSpc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already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told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beginning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article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always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some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</a:t>
            </a:r>
            <a:r>
              <a:rPr sz="1000" spc="-20" dirty="0">
                <a:latin typeface="Times New Roman"/>
                <a:cs typeface="Times New Roman"/>
              </a:rPr>
              <a:t>type </a:t>
            </a:r>
            <a:r>
              <a:rPr sz="1000" dirty="0">
                <a:latin typeface="Times New Roman"/>
                <a:cs typeface="Times New Roman"/>
              </a:rPr>
              <a:t>semiconductor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some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opposite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semiconductor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holes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find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themselves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n-type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side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easily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reverse-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present </a:t>
            </a:r>
            <a:r>
              <a:rPr sz="1000" dirty="0">
                <a:latin typeface="Times New Roman"/>
                <a:cs typeface="Times New Roman"/>
              </a:rPr>
              <a:t>rather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helps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cross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016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result,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tiny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 side.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amplitude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very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number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minority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charge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very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called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saturation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1430" algn="just">
              <a:lnSpc>
                <a:spcPct val="95500"/>
              </a:lnSpc>
            </a:pP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beyond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safe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electrostatic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due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kinetic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colliding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atoms,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bonds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broken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contribute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huge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10" dirty="0">
                <a:latin typeface="Times New Roman"/>
                <a:cs typeface="Times New Roman"/>
              </a:rPr>
              <a:t> electron-</a:t>
            </a:r>
            <a:r>
              <a:rPr sz="1000" dirty="0">
                <a:latin typeface="Times New Roman"/>
                <a:cs typeface="Times New Roman"/>
              </a:rPr>
              <a:t>hole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pairs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process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cumulative.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huge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generated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 carriers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contribute a huge reverse current 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diode.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this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limited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external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permanently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be </a:t>
            </a:r>
            <a:r>
              <a:rPr sz="1000" spc="-10" dirty="0">
                <a:latin typeface="Times New Roman"/>
                <a:cs typeface="Times New Roman"/>
              </a:rPr>
              <a:t>destroyed.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477" y="7265161"/>
            <a:ext cx="2266823" cy="322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004" y="6252706"/>
            <a:ext cx="4441190" cy="21812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dirty="0">
                <a:latin typeface="Times New Roman"/>
                <a:cs typeface="Times New Roman"/>
              </a:rPr>
              <a:t>Operation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summarized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I-V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characteristics</a:t>
            </a:r>
            <a:r>
              <a:rPr sz="1000" b="1" spc="6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Palatino Linotype"/>
                <a:cs typeface="Palatino Linotype"/>
              </a:rPr>
              <a:t>graph.</a:t>
            </a:r>
            <a:endParaRPr sz="1350">
              <a:latin typeface="Palatino Linotype"/>
              <a:cs typeface="Palatino Linotype"/>
            </a:endParaRPr>
          </a:p>
          <a:p>
            <a:pPr marL="12700" marR="3050540">
              <a:lnSpc>
                <a:spcPct val="99500"/>
              </a:lnSpc>
              <a:spcBef>
                <a:spcPts val="670"/>
              </a:spcBef>
            </a:pP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diode, </a:t>
            </a:r>
            <a:r>
              <a:rPr sz="1000" dirty="0">
                <a:latin typeface="Times New Roman"/>
                <a:cs typeface="Times New Roman"/>
              </a:rPr>
              <a:t>Where,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D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15" baseline="5555" dirty="0">
                <a:latin typeface="Times New Roman"/>
                <a:cs typeface="Times New Roman"/>
              </a:rPr>
              <a:t> current</a:t>
            </a:r>
            <a:endParaRPr sz="1500" baseline="5555">
              <a:latin typeface="Times New Roman"/>
              <a:cs typeface="Times New Roman"/>
            </a:endParaRPr>
          </a:p>
          <a:p>
            <a:pPr marL="12700">
              <a:lnSpc>
                <a:spcPts val="1150"/>
              </a:lnSpc>
            </a:pP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S</a:t>
            </a:r>
            <a:r>
              <a:rPr sz="650" spc="4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reverse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saturation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current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bias,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500" baseline="5555" dirty="0">
                <a:latin typeface="Times New Roman"/>
                <a:cs typeface="Times New Roman"/>
              </a:rPr>
              <a:t>Where,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T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volt’s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equivalent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temperature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KT/Q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T/11600</a:t>
            </a:r>
            <a:endParaRPr sz="1500" baseline="5555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dirty="0">
                <a:latin typeface="Times New Roman"/>
                <a:cs typeface="Times New Roman"/>
              </a:rPr>
              <a:t>Q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electronic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=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  <a:spcBef>
                <a:spcPts val="395"/>
              </a:spcBef>
            </a:pPr>
            <a:r>
              <a:rPr sz="1000" dirty="0">
                <a:latin typeface="Times New Roman"/>
                <a:cs typeface="Times New Roman"/>
              </a:rPr>
              <a:t>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Boltzmann’s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=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5"/>
              </a:lnSpc>
            </a:pP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Ge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Si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386" y="4685097"/>
            <a:ext cx="2448296" cy="15596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2401" y="6630306"/>
            <a:ext cx="1087098" cy="1504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5796" y="7732014"/>
            <a:ext cx="1106137" cy="1541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9370" y="7940632"/>
            <a:ext cx="883960" cy="15578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630" y="159511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6910" cy="13754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0795" algn="just">
              <a:lnSpc>
                <a:spcPts val="1140"/>
              </a:lnSpc>
              <a:spcBef>
                <a:spcPts val="185"/>
              </a:spcBef>
            </a:pP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representation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can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include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information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phase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shift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that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must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be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applied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each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sinusoid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be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able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recombine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components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recover</a:t>
            </a:r>
            <a:r>
              <a:rPr sz="1000" spc="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original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signal.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600"/>
              </a:lnSpc>
            </a:pP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Furthermore,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you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can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convert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designated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</a:t>
            </a:r>
            <a:r>
              <a:rPr sz="1000" spc="-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function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between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4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and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domains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with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pair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6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operators</a:t>
            </a:r>
            <a:r>
              <a:rPr sz="1000" spc="7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called</a:t>
            </a:r>
            <a:r>
              <a:rPr sz="1000" spc="8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transforms.</a:t>
            </a:r>
            <a:r>
              <a:rPr sz="1000" spc="8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Moreover,</a:t>
            </a:r>
            <a:r>
              <a:rPr sz="1000" spc="8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7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perfect</a:t>
            </a:r>
            <a:r>
              <a:rPr sz="1000" spc="7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example</a:t>
            </a:r>
            <a:r>
              <a:rPr sz="1000" spc="7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7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8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transform</a:t>
            </a:r>
            <a:r>
              <a:rPr sz="1000" spc="7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is</a:t>
            </a:r>
            <a:r>
              <a:rPr sz="1000" spc="6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3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b="1" u="sng" dirty="0">
                <a:solidFill>
                  <a:srgbClr val="0A85C0"/>
                </a:solidFill>
                <a:uFill>
                  <a:solidFill>
                    <a:srgbClr val="0A85C0"/>
                  </a:solidFill>
                </a:uFill>
                <a:latin typeface="Times New Roman"/>
                <a:cs typeface="Times New Roman"/>
                <a:hlinkClick r:id="rId2"/>
              </a:rPr>
              <a:t>Fourier</a:t>
            </a:r>
            <a:r>
              <a:rPr sz="1000" b="1" u="sng" spc="80" dirty="0">
                <a:solidFill>
                  <a:srgbClr val="0A85C0"/>
                </a:solidFill>
                <a:uFill>
                  <a:solidFill>
                    <a:srgbClr val="0A85C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000" b="1" u="sng" dirty="0">
                <a:solidFill>
                  <a:srgbClr val="0A85C0"/>
                </a:solidFill>
                <a:uFill>
                  <a:solidFill>
                    <a:srgbClr val="0A85C0"/>
                  </a:solidFill>
                </a:uFill>
                <a:latin typeface="Times New Roman"/>
                <a:cs typeface="Times New Roman"/>
                <a:hlinkClick r:id="rId2"/>
              </a:rPr>
              <a:t>transform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000" spc="8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Which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converts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 function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into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an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integral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sine-waves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various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frequencies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or sum,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each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 which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symbolizes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 frequency component. The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so-called</a:t>
            </a:r>
            <a:r>
              <a:rPr sz="1000" spc="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spectrum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of</a:t>
            </a:r>
            <a:r>
              <a:rPr sz="1000" spc="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frequency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components is the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 depiction 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of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signal.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However,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as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 name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implies, the</a:t>
            </a:r>
            <a:r>
              <a:rPr sz="1000" spc="-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inverse Fourier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transform</a:t>
            </a:r>
            <a:r>
              <a:rPr sz="1000" spc="-3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converts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frequency-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domain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 function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back</a:t>
            </a:r>
            <a:r>
              <a:rPr sz="1000" spc="-2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to</a:t>
            </a:r>
            <a:r>
              <a:rPr sz="1000" spc="-1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A3A3A"/>
                </a:solidFill>
                <a:latin typeface="Times New Roman"/>
                <a:cs typeface="Times New Roman"/>
              </a:rPr>
              <a:t>time</a:t>
            </a:r>
            <a:r>
              <a:rPr sz="1000" spc="-2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A3A3A"/>
                </a:solidFill>
                <a:latin typeface="Times New Roman"/>
                <a:cs typeface="Times New Roman"/>
              </a:rPr>
              <a:t>function.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2438653"/>
            <a:ext cx="1074420" cy="200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000" b="1" dirty="0">
                <a:solidFill>
                  <a:srgbClr val="3A3A3A"/>
                </a:solidFill>
                <a:latin typeface="Times New Roman"/>
                <a:cs typeface="Times New Roman"/>
              </a:rPr>
              <a:t>Elementary</a:t>
            </a:r>
            <a:r>
              <a:rPr sz="1000" b="1" spc="-55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3A3A3A"/>
                </a:solidFill>
                <a:latin typeface="Times New Roman"/>
                <a:cs typeface="Times New Roman"/>
              </a:rPr>
              <a:t>signals: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2156" y="2933953"/>
            <a:ext cx="2850515" cy="200025"/>
          </a:xfrm>
          <a:custGeom>
            <a:avLst/>
            <a:gdLst/>
            <a:ahLst/>
            <a:cxnLst/>
            <a:rect l="l" t="t" r="r" b="b"/>
            <a:pathLst>
              <a:path w="2850515" h="200025">
                <a:moveTo>
                  <a:pt x="2850515" y="0"/>
                </a:moveTo>
                <a:lnTo>
                  <a:pt x="0" y="0"/>
                </a:lnTo>
                <a:lnTo>
                  <a:pt x="0" y="199644"/>
                </a:lnTo>
                <a:lnTo>
                  <a:pt x="2850515" y="199644"/>
                </a:lnTo>
                <a:lnTo>
                  <a:pt x="28505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2004" y="2716428"/>
            <a:ext cx="354711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000"/>
              </a:lnSpc>
              <a:spcBef>
                <a:spcPts val="100"/>
              </a:spcBef>
            </a:pP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elementary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used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analysis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systems.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Such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signals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are,1.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Step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2.Impulse</a:t>
            </a:r>
            <a:r>
              <a:rPr sz="100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3.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Ramp</a:t>
            </a:r>
            <a:r>
              <a:rPr sz="10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4.Exponential</a:t>
            </a:r>
            <a:r>
              <a:rPr sz="100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5.Sinusoidal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922" y="3408957"/>
            <a:ext cx="4437267" cy="5462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201041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20" dirty="0">
                <a:latin typeface="Times New Roman"/>
                <a:cs typeface="Times New Roman"/>
              </a:rPr>
              <a:t>V-</a:t>
            </a:r>
            <a:r>
              <a:rPr sz="1000" dirty="0">
                <a:latin typeface="Times New Roman"/>
                <a:cs typeface="Times New Roman"/>
              </a:rPr>
              <a:t>I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CHARACTERSTICS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922902"/>
            <a:ext cx="5756910" cy="6146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further raised,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depletion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 width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increases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point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comes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junction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breaks </a:t>
            </a:r>
            <a:r>
              <a:rPr sz="1000" dirty="0">
                <a:latin typeface="Times New Roman"/>
                <a:cs typeface="Times New Roman"/>
              </a:rPr>
              <a:t>down.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results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large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current.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knee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1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characteristics</a:t>
            </a:r>
            <a:r>
              <a:rPr sz="1000" b="1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curve.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Junction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takes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place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phenomena.The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known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SHOCKLEY’S EQUATION.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4632070"/>
            <a:ext cx="1737995" cy="15557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spc="-10" dirty="0">
                <a:latin typeface="Calibri Light"/>
                <a:cs typeface="Calibri Light"/>
              </a:rPr>
              <a:t>Avalanche</a:t>
            </a:r>
            <a:r>
              <a:rPr sz="1000" spc="-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Breakdown</a:t>
            </a:r>
            <a:r>
              <a:rPr sz="1000" dirty="0">
                <a:latin typeface="Calibri Light"/>
                <a:cs typeface="Calibri Light"/>
              </a:rPr>
              <a:t> (for V</a:t>
            </a:r>
            <a:r>
              <a:rPr sz="1000" spc="1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&gt;</a:t>
            </a:r>
            <a:r>
              <a:rPr sz="1000" spc="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alibri Light"/>
                <a:cs typeface="Calibri Light"/>
              </a:rPr>
              <a:t>5V)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890642"/>
            <a:ext cx="5751830" cy="46863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50"/>
              </a:spcBef>
            </a:pPr>
            <a:r>
              <a:rPr sz="1000" dirty="0">
                <a:latin typeface="Times New Roman"/>
                <a:cs typeface="Times New Roman"/>
              </a:rPr>
              <a:t>Under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kinetic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large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knock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out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bonds,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turn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knock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continues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until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unless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avalanche</a:t>
            </a:r>
            <a:r>
              <a:rPr sz="1000" spc="-10" dirty="0">
                <a:latin typeface="Times New Roman"/>
                <a:cs typeface="Times New Roman"/>
                <a:hlinkClick r:id="rId3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breakdown,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phenomenom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</a:t>
            </a:r>
            <a:r>
              <a:rPr sz="1000" spc="-10" dirty="0">
                <a:latin typeface="Times New Roman"/>
                <a:cs typeface="Times New Roman"/>
                <a:hlinkClick r:id="rId4"/>
              </a:rPr>
              <a:t>avalanche</a:t>
            </a:r>
            <a:r>
              <a:rPr sz="1000" spc="-2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4"/>
              </a:rPr>
              <a:t>diodes.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704" y="5351398"/>
            <a:ext cx="1226820" cy="15557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dirty="0">
                <a:latin typeface="Calibri Light"/>
                <a:cs typeface="Calibri Light"/>
              </a:rPr>
              <a:t>Zener</a:t>
            </a:r>
            <a:r>
              <a:rPr sz="1000" spc="-2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Effect</a:t>
            </a:r>
            <a:r>
              <a:rPr sz="1000" spc="-2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(for</a:t>
            </a:r>
            <a:r>
              <a:rPr sz="1000" spc="-20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V</a:t>
            </a:r>
            <a:r>
              <a:rPr sz="1000" spc="-20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&lt;</a:t>
            </a:r>
            <a:r>
              <a:rPr sz="1000" spc="-25" dirty="0">
                <a:latin typeface="Calibri Light"/>
                <a:cs typeface="Calibri Light"/>
              </a:rPr>
              <a:t> 5V)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610225"/>
            <a:ext cx="5751830" cy="6165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Under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barrier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tends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voltage.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results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very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static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static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covalent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bond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set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contributes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abruptly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down.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known</a:t>
            </a:r>
            <a:r>
              <a:rPr sz="1000" spc="-25" dirty="0">
                <a:latin typeface="Times New Roman"/>
                <a:cs typeface="Times New Roman"/>
              </a:rPr>
              <a:t> as </a:t>
            </a:r>
            <a:r>
              <a:rPr sz="1000" dirty="0">
                <a:latin typeface="Times New Roman"/>
                <a:cs typeface="Times New Roman"/>
                <a:hlinkClick r:id="rId5"/>
              </a:rPr>
              <a:t>Zener</a:t>
            </a:r>
            <a:r>
              <a:rPr sz="1000" spc="-5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5"/>
              </a:rPr>
              <a:t>breakdown,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phenomenom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Zener 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diodes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704" y="6218808"/>
            <a:ext cx="1164590" cy="167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dirty="0">
                <a:latin typeface="Calibri Light"/>
                <a:cs typeface="Calibri Light"/>
              </a:rPr>
              <a:t>Static</a:t>
            </a:r>
            <a:r>
              <a:rPr sz="1000" spc="-2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or</a:t>
            </a:r>
            <a:r>
              <a:rPr sz="1000" spc="-20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DC</a:t>
            </a:r>
            <a:r>
              <a:rPr sz="1000" spc="-2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Resistance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475857"/>
            <a:ext cx="5720080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offered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it. </a:t>
            </a:r>
            <a:r>
              <a:rPr sz="1000" spc="-10" dirty="0">
                <a:latin typeface="Times New Roman"/>
                <a:cs typeface="Times New Roman"/>
              </a:rPr>
              <a:t>Mathematically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static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expressed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i.e.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704" y="7662036"/>
            <a:ext cx="1318260" cy="167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000" dirty="0">
                <a:latin typeface="Calibri Light"/>
                <a:cs typeface="Calibri Light"/>
              </a:rPr>
              <a:t>Dynamic</a:t>
            </a:r>
            <a:r>
              <a:rPr sz="1000" spc="-3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or</a:t>
            </a:r>
            <a:r>
              <a:rPr sz="1000" spc="-2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AC</a:t>
            </a:r>
            <a:r>
              <a:rPr sz="100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Resistance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919465"/>
            <a:ext cx="5735955" cy="6165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resistance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offered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25" dirty="0">
                <a:latin typeface="Times New Roman"/>
                <a:cs typeface="Times New Roman"/>
              </a:rPr>
              <a:t> an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9"/>
              </a:rPr>
              <a:t>voltage</a:t>
            </a:r>
            <a:r>
              <a:rPr sz="1000" spc="-15" dirty="0">
                <a:latin typeface="Times New Roman"/>
                <a:cs typeface="Times New Roman"/>
                <a:hlinkClick r:id="rId9"/>
              </a:rPr>
              <a:t> </a:t>
            </a:r>
            <a:r>
              <a:rPr sz="1000" dirty="0">
                <a:latin typeface="Times New Roman"/>
                <a:cs typeface="Times New Roman"/>
                <a:hlinkClick r:id="rId9"/>
              </a:rPr>
              <a:t>source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element.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Mathematically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dynamic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resulting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</a:t>
            </a:r>
            <a:r>
              <a:rPr sz="1000" spc="5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slope-</a:t>
            </a:r>
            <a:r>
              <a:rPr sz="1000" dirty="0">
                <a:latin typeface="Times New Roman"/>
                <a:cs typeface="Times New Roman"/>
              </a:rPr>
              <a:t>indicating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solid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lines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expressed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2283" y="1060449"/>
            <a:ext cx="3523196" cy="255041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3952" y="6975424"/>
            <a:ext cx="831103" cy="4185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7386" y="8591677"/>
            <a:ext cx="5347397" cy="592208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8866377"/>
            <a:ext cx="83693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416" y="9157461"/>
            <a:ext cx="5769610" cy="437515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90"/>
              </a:lnSpc>
            </a:pPr>
            <a:r>
              <a:rPr sz="1000" spc="-10" dirty="0">
                <a:latin typeface="Times New Roman"/>
                <a:cs typeface="Times New Roman"/>
              </a:rPr>
              <a:t>Zener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basically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like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ordinary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junction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normally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condition.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But</a:t>
            </a:r>
            <a:endParaRPr sz="1000">
              <a:latin typeface="Times New Roman"/>
              <a:cs typeface="Times New Roman"/>
            </a:endParaRPr>
          </a:p>
          <a:p>
            <a:pPr marL="17780" marR="13335">
              <a:lnSpc>
                <a:spcPts val="1140"/>
              </a:lnSpc>
              <a:spcBef>
                <a:spcPts val="60"/>
              </a:spcBef>
            </a:pPr>
            <a:r>
              <a:rPr sz="1000" dirty="0">
                <a:latin typeface="Times New Roman"/>
                <a:cs typeface="Times New Roman"/>
              </a:rPr>
              <a:t>ordinary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connected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practically.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Zener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specially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designed,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703" y="974506"/>
            <a:ext cx="5358031" cy="31398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254" y="4191033"/>
            <a:ext cx="4089701" cy="20556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6430563"/>
            <a:ext cx="3074978" cy="210507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704" y="914399"/>
            <a:ext cx="1855470" cy="144780"/>
          </a:xfrm>
          <a:custGeom>
            <a:avLst/>
            <a:gdLst/>
            <a:ahLst/>
            <a:cxnLst/>
            <a:rect l="l" t="t" r="r" b="b"/>
            <a:pathLst>
              <a:path w="1855470" h="144780">
                <a:moveTo>
                  <a:pt x="1854962" y="0"/>
                </a:moveTo>
                <a:lnTo>
                  <a:pt x="0" y="0"/>
                </a:lnTo>
                <a:lnTo>
                  <a:pt x="0" y="144779"/>
                </a:lnTo>
                <a:lnTo>
                  <a:pt x="1854962" y="144779"/>
                </a:lnTo>
                <a:lnTo>
                  <a:pt x="18549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892555"/>
            <a:ext cx="5758180" cy="444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Working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Principle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Zener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Diode: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PN</a:t>
            </a:r>
            <a:r>
              <a:rPr sz="1000" spc="60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junction</a:t>
            </a:r>
            <a:r>
              <a:rPr sz="1000" spc="5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diode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wider.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diode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continually,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wider.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same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time,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saturation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carriers.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After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certain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carriers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sufficient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kinetic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800"/>
              </a:lnSpc>
              <a:spcBef>
                <a:spcPts val="25"/>
              </a:spcBef>
            </a:pPr>
            <a:r>
              <a:rPr sz="1000" spc="-10" dirty="0">
                <a:latin typeface="Times New Roman"/>
                <a:cs typeface="Times New Roman"/>
              </a:rPr>
              <a:t>strong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electric</a:t>
            </a:r>
            <a:r>
              <a:rPr sz="1000" spc="-15" dirty="0">
                <a:latin typeface="Times New Roman"/>
                <a:cs typeface="Times New Roman"/>
                <a:hlinkClick r:id="rId6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field.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with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sufficient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kinetic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energy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collide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with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stationary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depletion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layer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knock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electrons.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newly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sufficient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kinetic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energy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same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field,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create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collision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cumulatively.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commutative </a:t>
            </a:r>
            <a:r>
              <a:rPr sz="1000" dirty="0">
                <a:latin typeface="Times New Roman"/>
                <a:cs typeface="Times New Roman"/>
              </a:rPr>
              <a:t>phenomenon, very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soon, huge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free electrons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 created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layer, and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entire diode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become conductive.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 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breakdown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 known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7"/>
              </a:rPr>
              <a:t>avalanche</a:t>
            </a:r>
            <a:r>
              <a:rPr sz="1000" spc="-15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7"/>
              </a:rPr>
              <a:t>breakdown,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breakdown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quite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sharp.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another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sharper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compared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avalanche </a:t>
            </a:r>
            <a:r>
              <a:rPr sz="1000" dirty="0">
                <a:latin typeface="Times New Roman"/>
                <a:cs typeface="Times New Roman"/>
              </a:rPr>
              <a:t>breakdown,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 this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Zener breakdown.</a:t>
            </a:r>
            <a:r>
              <a:rPr sz="1000" dirty="0">
                <a:latin typeface="Times New Roman"/>
                <a:cs typeface="Times New Roman"/>
              </a:rPr>
              <a:t> When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9"/>
              </a:rPr>
              <a:t>PN</a:t>
            </a:r>
            <a:r>
              <a:rPr sz="1000" spc="-10" dirty="0">
                <a:latin typeface="Times New Roman"/>
                <a:cs typeface="Times New Roman"/>
                <a:hlinkClick r:id="rId9"/>
              </a:rPr>
              <a:t> </a:t>
            </a:r>
            <a:r>
              <a:rPr sz="1000" dirty="0">
                <a:latin typeface="Times New Roman"/>
                <a:cs typeface="Times New Roman"/>
                <a:hlinkClick r:id="rId9"/>
              </a:rPr>
              <a:t>junction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 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highly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doped, the </a:t>
            </a:r>
            <a:r>
              <a:rPr sz="1000" spc="-10" dirty="0">
                <a:latin typeface="Times New Roman"/>
                <a:cs typeface="Times New Roman"/>
              </a:rPr>
              <a:t>concentration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0"/>
              </a:rPr>
              <a:t>atoms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crystal.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higher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concentration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impurity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atoms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causes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higher </a:t>
            </a:r>
            <a:r>
              <a:rPr sz="1000" dirty="0">
                <a:latin typeface="Times New Roman"/>
                <a:cs typeface="Times New Roman"/>
              </a:rPr>
              <a:t>concentration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ions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same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width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thinner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normally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thinner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gradient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field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strength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quite high.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 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continued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increase,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after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certain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from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covalent </a:t>
            </a:r>
            <a:r>
              <a:rPr sz="1000" dirty="0">
                <a:latin typeface="Times New Roman"/>
                <a:cs typeface="Times New Roman"/>
              </a:rPr>
              <a:t>bonds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make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depletion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conductive.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called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breakdown.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occurs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voltage.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conductive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path 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0" dirty="0">
                <a:latin typeface="Times New Roman"/>
                <a:cs typeface="Times New Roman"/>
              </a:rPr>
              <a:t> through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chance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further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avalanche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it.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Theoretically,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occurs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lower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level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avalanche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especially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doped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breakdown.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Zener </a:t>
            </a:r>
            <a:r>
              <a:rPr sz="1000" dirty="0">
                <a:latin typeface="Times New Roman"/>
                <a:cs typeface="Times New Roman"/>
              </a:rPr>
              <a:t>breakdown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much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sharper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avalanche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breakdown.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adjusted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during </a:t>
            </a:r>
            <a:r>
              <a:rPr sz="1000" dirty="0">
                <a:latin typeface="Times New Roman"/>
                <a:cs typeface="Times New Roman"/>
              </a:rPr>
              <a:t>manufacturing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help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required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proper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doping.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zener</a:t>
            </a:r>
            <a:r>
              <a:rPr sz="1000" b="1" spc="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1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1"/>
              </a:rPr>
              <a:t>source,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fixed </a:t>
            </a:r>
            <a:r>
              <a:rPr sz="1000" dirty="0">
                <a:latin typeface="Times New Roman"/>
                <a:cs typeface="Times New Roman"/>
              </a:rPr>
              <a:t>irrespective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voltage.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Although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any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value depending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connected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mainly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controlling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circuits.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symbol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b="1" dirty="0">
                <a:latin typeface="Times New Roman"/>
                <a:cs typeface="Times New Roman"/>
              </a:rPr>
              <a:t>Zener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7145401"/>
            <a:ext cx="176403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spc="-10" dirty="0">
                <a:latin typeface="Times New Roman"/>
                <a:cs typeface="Times New Roman"/>
              </a:rPr>
              <a:t>Characteristics</a:t>
            </a:r>
            <a:r>
              <a:rPr sz="1000" b="1" dirty="0">
                <a:latin typeface="Times New Roman"/>
                <a:cs typeface="Times New Roman"/>
              </a:rPr>
              <a:t> of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3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Zener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Diode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445120"/>
            <a:ext cx="575500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  <a:tabLst>
                <a:tab pos="330835" algn="l"/>
                <a:tab pos="792480" algn="l"/>
                <a:tab pos="1285875" algn="l"/>
                <a:tab pos="1967864" algn="l"/>
                <a:tab pos="2204085" algn="l"/>
                <a:tab pos="2452370" algn="l"/>
                <a:tab pos="2921000" algn="l"/>
                <a:tab pos="3241040" algn="l"/>
                <a:tab pos="3583304" algn="l"/>
                <a:tab pos="4474210" algn="l"/>
                <a:tab pos="4744720" algn="l"/>
                <a:tab pos="4967605" algn="l"/>
                <a:tab pos="5427345" algn="l"/>
              </a:tabLst>
            </a:pPr>
            <a:r>
              <a:rPr sz="1000" dirty="0">
                <a:latin typeface="Times New Roman"/>
                <a:cs typeface="Times New Roman"/>
              </a:rPr>
              <a:t>Now,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discussing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should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look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graphical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representation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the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b="1" spc="-20" dirty="0">
                <a:latin typeface="Times New Roman"/>
                <a:cs typeface="Times New Roman"/>
              </a:rPr>
              <a:t>zener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b="1" spc="-10" dirty="0">
                <a:latin typeface="Times New Roman"/>
                <a:cs typeface="Times New Roman"/>
              </a:rPr>
              <a:t>diode</a:t>
            </a:r>
            <a:r>
              <a:rPr sz="1000" spc="-10" dirty="0">
                <a:latin typeface="Times New Roman"/>
                <a:cs typeface="Times New Roman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Normally,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it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is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called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V-</a:t>
            </a:r>
            <a:r>
              <a:rPr sz="1000" spc="-50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characteristics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of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Zener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diode.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4400" y="5327268"/>
            <a:ext cx="2256663" cy="163068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966973"/>
            <a:ext cx="5755005" cy="6165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6100"/>
              </a:lnSpc>
              <a:spcBef>
                <a:spcPts val="140"/>
              </a:spcBef>
            </a:pP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above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diagram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shows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V-</a:t>
            </a:r>
            <a:r>
              <a:rPr sz="1000" spc="-10" dirty="0">
                <a:latin typeface="Times New Roman"/>
                <a:cs typeface="Times New Roman"/>
              </a:rPr>
              <a:t>I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characteristics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zener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diode.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When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diode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connected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forward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bias, this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diode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acts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normal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diode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but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when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bias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voltage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greater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than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zener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voltage,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sharp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breakdown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takes</a:t>
            </a:r>
            <a:r>
              <a:rPr sz="1500" spc="-60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place.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In</a:t>
            </a:r>
            <a:r>
              <a:rPr sz="1500" spc="-60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the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V-</a:t>
            </a:r>
            <a:r>
              <a:rPr sz="1500" spc="-15" baseline="2777" dirty="0">
                <a:latin typeface="Times New Roman"/>
                <a:cs typeface="Times New Roman"/>
              </a:rPr>
              <a:t>I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characteristics</a:t>
            </a:r>
            <a:r>
              <a:rPr sz="1500" spc="-60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above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spc="7" baseline="2777" dirty="0">
                <a:latin typeface="Times New Roman"/>
                <a:cs typeface="Times New Roman"/>
              </a:rPr>
              <a:t>V</a:t>
            </a:r>
            <a:r>
              <a:rPr sz="650" b="1" spc="5" dirty="0">
                <a:latin typeface="Times New Roman"/>
                <a:cs typeface="Times New Roman"/>
              </a:rPr>
              <a:t>z</a:t>
            </a:r>
            <a:r>
              <a:rPr sz="650" b="1" spc="4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the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zener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voltage.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It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spc="15" baseline="2777" dirty="0">
                <a:latin typeface="Times New Roman"/>
                <a:cs typeface="Times New Roman"/>
              </a:rPr>
              <a:t>i</a:t>
            </a:r>
            <a:r>
              <a:rPr sz="1500" baseline="2777" dirty="0">
                <a:latin typeface="Times New Roman"/>
                <a:cs typeface="Times New Roman"/>
              </a:rPr>
              <a:t>s</a:t>
            </a:r>
            <a:r>
              <a:rPr sz="1500" spc="-60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also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the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knee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voltage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because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at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this</a:t>
            </a:r>
            <a:r>
              <a:rPr sz="1500" spc="-60" baseline="2777" dirty="0">
                <a:latin typeface="Times New Roman"/>
                <a:cs typeface="Times New Roman"/>
              </a:rPr>
              <a:t> </a:t>
            </a:r>
            <a:r>
              <a:rPr sz="1500" spc="-7" baseline="2777" dirty="0">
                <a:latin typeface="Times New Roman"/>
                <a:cs typeface="Times New Roman"/>
              </a:rPr>
              <a:t>point</a:t>
            </a:r>
            <a:r>
              <a:rPr sz="1500" baseline="2777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current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increases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very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rapidly.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3623182"/>
            <a:ext cx="228219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Operation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Regulator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802507"/>
            <a:ext cx="5757545" cy="20764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 appropriate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filter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serves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 good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d.c.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output.</a:t>
            </a:r>
            <a:r>
              <a:rPr sz="1000" spc="2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However,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major</a:t>
            </a:r>
            <a:r>
              <a:rPr sz="1000" spc="-10" dirty="0">
                <a:latin typeface="Times New Roman"/>
                <a:cs typeface="Times New Roman"/>
              </a:rPr>
              <a:t> disadvantage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such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 is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variations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load.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Thus,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if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increases,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d.c.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increases.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Similarly,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 </a:t>
            </a:r>
            <a:r>
              <a:rPr sz="1000" dirty="0">
                <a:latin typeface="Times New Roman"/>
                <a:cs typeface="Times New Roman"/>
              </a:rPr>
              <a:t>increases,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falls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drop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rectifying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element,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filter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chokes,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transformer winding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etc.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many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electronic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applications,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desired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output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should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remain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constant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regardless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variations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order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ensure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stabilising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 </a:t>
            </a:r>
            <a:r>
              <a:rPr sz="1000" dirty="0">
                <a:latin typeface="Times New Roman"/>
                <a:cs typeface="Times New Roman"/>
              </a:rPr>
              <a:t>stabiliser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Several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stabilising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designed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 </a:t>
            </a:r>
            <a:r>
              <a:rPr sz="1000" i="1" dirty="0">
                <a:latin typeface="Times New Roman"/>
                <a:cs typeface="Times New Roman"/>
              </a:rPr>
              <a:t>zener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diode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stabiliser.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regulator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whose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may </a:t>
            </a:r>
            <a:r>
              <a:rPr sz="1000" dirty="0">
                <a:latin typeface="Times New Roman"/>
                <a:cs typeface="Times New Roman"/>
              </a:rPr>
              <a:t>vary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over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sufficient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range.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arrangement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</a:t>
            </a:r>
            <a:r>
              <a:rPr sz="1000" i="1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).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 </a:t>
            </a:r>
            <a:r>
              <a:rPr sz="1000" i="1" dirty="0">
                <a:latin typeface="Times New Roman"/>
                <a:cs typeface="Times New Roman"/>
              </a:rPr>
              <a:t>Vz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spc="-10" dirty="0">
                <a:latin typeface="Times New Roman"/>
                <a:cs typeface="Times New Roman"/>
              </a:rPr>
              <a:t>reverse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connected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RL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desired.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series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R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absorbs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fluctuations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maintain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load.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will </a:t>
            </a:r>
            <a:r>
              <a:rPr sz="1000" dirty="0">
                <a:latin typeface="Times New Roman"/>
                <a:cs typeface="Times New Roman"/>
              </a:rPr>
              <a:t>maintain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Vz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(=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0)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Vz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05"/>
              </a:spcBef>
            </a:pPr>
            <a:r>
              <a:rPr sz="1000" dirty="0">
                <a:latin typeface="Times New Roman"/>
                <a:cs typeface="Times New Roman"/>
              </a:rPr>
              <a:t>fig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(i)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9397694"/>
            <a:ext cx="4229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Fig-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(ii)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144" y="914399"/>
            <a:ext cx="3142331" cy="20530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958" y="6016751"/>
            <a:ext cx="3219422" cy="17638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177" y="7968995"/>
            <a:ext cx="3880876" cy="156908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8815" cy="163766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spc="-10" dirty="0">
                <a:latin typeface="Times New Roman"/>
                <a:cs typeface="Times New Roman"/>
              </a:rPr>
              <a:t>When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properly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designed,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 </a:t>
            </a:r>
            <a:r>
              <a:rPr sz="1000" i="1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essentially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(equal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Vz</a:t>
            </a:r>
            <a:r>
              <a:rPr sz="1000" dirty="0">
                <a:latin typeface="Times New Roman"/>
                <a:cs typeface="Times New Roman"/>
              </a:rPr>
              <a:t>)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even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though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Ei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RL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vary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over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range.</a:t>
            </a:r>
            <a:endParaRPr sz="1000">
              <a:latin typeface="Times New Roman"/>
              <a:cs typeface="Times New Roman"/>
            </a:endParaRPr>
          </a:p>
          <a:p>
            <a:pPr marL="195580" indent="-182880" algn="just">
              <a:lnSpc>
                <a:spcPts val="1090"/>
              </a:lnSpc>
              <a:buFont typeface="Times New Roman"/>
              <a:buAutoNum type="romanLcParenBoth"/>
              <a:tabLst>
                <a:tab pos="195580" algn="l"/>
              </a:tabLst>
            </a:pPr>
            <a:r>
              <a:rPr sz="1000" dirty="0">
                <a:latin typeface="Times New Roman"/>
                <a:cs typeface="Times New Roman"/>
              </a:rPr>
              <a:t>Suppose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increases.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Since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breakdown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equivalent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55"/>
              </a:spcBef>
            </a:pP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battery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VZ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</a:t>
            </a:r>
            <a:r>
              <a:rPr sz="1000" i="1" dirty="0">
                <a:latin typeface="Times New Roman"/>
                <a:cs typeface="Times New Roman"/>
              </a:rPr>
              <a:t>ii</a:t>
            </a:r>
            <a:r>
              <a:rPr sz="1000" dirty="0">
                <a:latin typeface="Times New Roman"/>
                <a:cs typeface="Times New Roman"/>
              </a:rPr>
              <a:t>).</a:t>
            </a:r>
            <a:r>
              <a:rPr sz="1000" spc="3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clear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remains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VZ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(=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0).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excess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dropped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across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series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 </a:t>
            </a:r>
            <a:r>
              <a:rPr sz="1000" i="1" dirty="0">
                <a:latin typeface="Times New Roman"/>
                <a:cs typeface="Times New Roman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cause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total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zener will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conduct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while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 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0 </a:t>
            </a:r>
            <a:r>
              <a:rPr sz="1000" dirty="0">
                <a:latin typeface="Times New Roman"/>
                <a:cs typeface="Times New Roman"/>
              </a:rPr>
              <a:t>remains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irrespective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Ei</a:t>
            </a:r>
            <a:r>
              <a:rPr sz="1000" spc="-25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 marR="6350" indent="220345" algn="just">
              <a:lnSpc>
                <a:spcPts val="1140"/>
              </a:lnSpc>
              <a:spcBef>
                <a:spcPts val="15"/>
              </a:spcBef>
              <a:buFont typeface="Times New Roman"/>
              <a:buAutoNum type="romanLcParenBoth" startAt="2"/>
              <a:tabLst>
                <a:tab pos="233045" algn="l"/>
              </a:tabLst>
            </a:pP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suppose that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load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RL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decreases.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cause an</a:t>
            </a:r>
            <a:r>
              <a:rPr sz="1000" spc="-10" dirty="0">
                <a:latin typeface="Times New Roman"/>
                <a:cs typeface="Times New Roman"/>
              </a:rPr>
              <a:t> increase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extra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cannot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from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source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because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drop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R </a:t>
            </a:r>
            <a:r>
              <a:rPr sz="1000" spc="-10" dirty="0">
                <a:latin typeface="Times New Roman"/>
                <a:cs typeface="Times New Roman"/>
              </a:rPr>
              <a:t>(and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hence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source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)</a:t>
            </a:r>
            <a:r>
              <a:rPr sz="1000" spc="-20" dirty="0">
                <a:latin typeface="Times New Roman"/>
                <a:cs typeface="Times New Roman"/>
              </a:rPr>
              <a:t> will</a:t>
            </a:r>
            <a:endParaRPr sz="1000">
              <a:latin typeface="Times New Roman"/>
              <a:cs typeface="Times New Roman"/>
            </a:endParaRPr>
          </a:p>
          <a:p>
            <a:pPr marL="12700" marR="12065" algn="just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regulating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range.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additional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decrease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zener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IZ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Consequently,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stays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value.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497581"/>
            <a:ext cx="1041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drop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across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5170" y="2520949"/>
            <a:ext cx="67627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i="1" dirty="0">
                <a:latin typeface="Times New Roman"/>
                <a:cs typeface="Times New Roman"/>
              </a:rPr>
              <a:t>R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48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Ei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−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643885"/>
            <a:ext cx="981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2205" y="2667253"/>
            <a:ext cx="60261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i="1" dirty="0">
                <a:latin typeface="Times New Roman"/>
                <a:cs typeface="Times New Roman"/>
              </a:rPr>
              <a:t>I</a:t>
            </a:r>
            <a:r>
              <a:rPr sz="1000" i="1" spc="2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2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IZ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+ </a:t>
            </a:r>
            <a:r>
              <a:rPr sz="1000" i="1" spc="-25" dirty="0">
                <a:latin typeface="Times New Roman"/>
                <a:cs typeface="Times New Roman"/>
              </a:rPr>
              <a:t>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2790189"/>
            <a:ext cx="157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Ohm’s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law,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have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3820795"/>
            <a:ext cx="1597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Light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Emitting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</a:t>
            </a:r>
            <a:r>
              <a:rPr sz="1000" b="1" spc="-10" dirty="0">
                <a:latin typeface="Times New Roman"/>
                <a:cs typeface="Times New Roman"/>
              </a:rPr>
              <a:t>LED</a:t>
            </a:r>
            <a:r>
              <a:rPr sz="1000" spc="-10" dirty="0">
                <a:latin typeface="Times New Roman"/>
                <a:cs typeface="Times New Roman"/>
              </a:rPr>
              <a:t>):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416" y="5561660"/>
            <a:ext cx="5769610" cy="686435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11430">
              <a:lnSpc>
                <a:spcPts val="1140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Light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Emitting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Diode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</a:t>
            </a:r>
            <a:r>
              <a:rPr sz="1000" b="1" spc="-10" dirty="0">
                <a:latin typeface="Times New Roman"/>
                <a:cs typeface="Times New Roman"/>
              </a:rPr>
              <a:t>LED</a:t>
            </a:r>
            <a:r>
              <a:rPr sz="1000" spc="-10" dirty="0">
                <a:latin typeface="Times New Roman"/>
                <a:cs typeface="Times New Roman"/>
              </a:rPr>
              <a:t>)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special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type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PN</a:t>
            </a:r>
            <a:r>
              <a:rPr sz="1000" spc="-40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junction</a:t>
            </a:r>
            <a:r>
              <a:rPr sz="1000" spc="-3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diode.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emitting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specially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doped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made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special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semiconductor.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emit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state.</a:t>
            </a:r>
            <a:endParaRPr sz="1000">
              <a:latin typeface="Times New Roman"/>
              <a:cs typeface="Times New Roman"/>
            </a:endParaRPr>
          </a:p>
          <a:p>
            <a:pPr marL="17780" marR="13970">
              <a:lnSpc>
                <a:spcPts val="1140"/>
              </a:lnSpc>
              <a:spcBef>
                <a:spcPts val="15"/>
              </a:spcBef>
            </a:pPr>
            <a:r>
              <a:rPr sz="1000" dirty="0">
                <a:latin typeface="Times New Roman"/>
                <a:cs typeface="Times New Roman"/>
              </a:rPr>
              <a:t>Aluminum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indium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gallium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phosphide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(AlInGaP)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indium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gallium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nitride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(InGaN)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most </a:t>
            </a:r>
            <a:r>
              <a:rPr sz="1000" dirty="0">
                <a:latin typeface="Times New Roman"/>
                <a:cs typeface="Times New Roman"/>
              </a:rPr>
              <a:t>commonly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semiconductors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technologies.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8044" y="8707881"/>
            <a:ext cx="1577975" cy="146685"/>
          </a:xfrm>
          <a:custGeom>
            <a:avLst/>
            <a:gdLst/>
            <a:ahLst/>
            <a:cxnLst/>
            <a:rect l="l" t="t" r="r" b="b"/>
            <a:pathLst>
              <a:path w="1577975" h="146684">
                <a:moveTo>
                  <a:pt x="1577594" y="0"/>
                </a:moveTo>
                <a:lnTo>
                  <a:pt x="0" y="0"/>
                </a:lnTo>
                <a:lnTo>
                  <a:pt x="0" y="146303"/>
                </a:lnTo>
                <a:lnTo>
                  <a:pt x="1577594" y="146303"/>
                </a:lnTo>
                <a:lnTo>
                  <a:pt x="157759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2004" y="6224396"/>
            <a:ext cx="5758180" cy="31680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50"/>
              </a:spcBef>
            </a:pPr>
            <a:r>
              <a:rPr sz="1000" dirty="0">
                <a:latin typeface="Times New Roman"/>
                <a:cs typeface="Times New Roman"/>
              </a:rPr>
              <a:t>Older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technologies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gallium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arsenide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phosphide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(GaAsP),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gallium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phosphide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(GaP),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aluminum </a:t>
            </a:r>
            <a:r>
              <a:rPr sz="1000" dirty="0">
                <a:latin typeface="Times New Roman"/>
                <a:cs typeface="Times New Roman"/>
              </a:rPr>
              <a:t>gallium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arsenide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(AlGaAs).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generate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visible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radiation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electroluminescence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phenomenon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low-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suitably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containing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diagram.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doping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typically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elements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 column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III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periodic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table.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forward </a:t>
            </a:r>
            <a:r>
              <a:rPr sz="1500" baseline="5555" dirty="0">
                <a:latin typeface="Times New Roman"/>
                <a:cs typeface="Times New Roman"/>
              </a:rPr>
              <a:t>biased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current,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F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energizes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p-</a:t>
            </a:r>
            <a:r>
              <a:rPr sz="1500" baseline="5555" dirty="0">
                <a:latin typeface="Times New Roman"/>
                <a:cs typeface="Times New Roman"/>
              </a:rPr>
              <a:t>n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junction,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emits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light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wavelength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defined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by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active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region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energy </a:t>
            </a:r>
            <a:r>
              <a:rPr sz="1500" baseline="5555" dirty="0">
                <a:latin typeface="Times New Roman"/>
                <a:cs typeface="Times New Roman"/>
              </a:rPr>
              <a:t>gap,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E</a:t>
            </a:r>
            <a:r>
              <a:rPr sz="650" spc="-25" dirty="0">
                <a:latin typeface="Times New Roman"/>
                <a:cs typeface="Times New Roman"/>
              </a:rPr>
              <a:t>g</a:t>
            </a:r>
            <a:r>
              <a:rPr sz="1500" spc="-37" baseline="5555" dirty="0">
                <a:latin typeface="Times New Roman"/>
                <a:cs typeface="Times New Roman"/>
              </a:rPr>
              <a:t>.</a:t>
            </a:r>
            <a:endParaRPr sz="1500" baseline="5555">
              <a:latin typeface="Times New Roman"/>
              <a:cs typeface="Times New Roman"/>
            </a:endParaRPr>
          </a:p>
          <a:p>
            <a:pPr marL="12700" marR="6350" algn="just">
              <a:lnSpc>
                <a:spcPct val="91500"/>
              </a:lnSpc>
              <a:spcBef>
                <a:spcPts val="50"/>
              </a:spcBef>
            </a:pPr>
            <a:r>
              <a:rPr sz="1500" spc="-15" baseline="5555" dirty="0">
                <a:latin typeface="Times New Roman"/>
                <a:cs typeface="Times New Roman"/>
              </a:rPr>
              <a:t>When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forward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biased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current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F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applied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p-n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junction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  <a:hlinkClick r:id="rId4"/>
              </a:rPr>
              <a:t>diode,</a:t>
            </a:r>
            <a:r>
              <a:rPr sz="1500" spc="-15" baseline="5555" dirty="0">
                <a:latin typeface="Times New Roman"/>
                <a:cs typeface="Times New Roman"/>
              </a:rPr>
              <a:t> minority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carrier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electrons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are </a:t>
            </a:r>
            <a:r>
              <a:rPr sz="1000" dirty="0">
                <a:latin typeface="Times New Roman"/>
                <a:cs typeface="Times New Roman"/>
              </a:rPr>
              <a:t>injected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corresponding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carrier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injected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n-region.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Photon </a:t>
            </a:r>
            <a:r>
              <a:rPr sz="1000" dirty="0">
                <a:latin typeface="Times New Roman"/>
                <a:cs typeface="Times New Roman"/>
              </a:rPr>
              <a:t>emission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occurs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</a:t>
            </a:r>
            <a:r>
              <a:rPr sz="1000" spc="-10" dirty="0">
                <a:latin typeface="Times New Roman"/>
                <a:cs typeface="Times New Roman"/>
              </a:rPr>
              <a:t>electron-</a:t>
            </a:r>
            <a:r>
              <a:rPr sz="1000" dirty="0">
                <a:latin typeface="Times New Roman"/>
                <a:cs typeface="Times New Roman"/>
              </a:rPr>
              <a:t>hole </a:t>
            </a:r>
            <a:r>
              <a:rPr sz="1000" spc="-10" dirty="0">
                <a:latin typeface="Times New Roman"/>
                <a:cs typeface="Times New Roman"/>
              </a:rPr>
              <a:t>recombination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70"/>
              </a:lnSpc>
              <a:spcBef>
                <a:spcPts val="5"/>
              </a:spcBef>
            </a:pPr>
            <a:r>
              <a:rPr sz="1000" b="1" dirty="0">
                <a:latin typeface="Times New Roman"/>
                <a:cs typeface="Times New Roman"/>
              </a:rPr>
              <a:t>Color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an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LED</a:t>
            </a:r>
            <a:endParaRPr sz="1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700"/>
              </a:lnSpc>
              <a:spcBef>
                <a:spcPts val="20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color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LED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device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expressed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dominant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wavelength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emitted,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λd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AlInGaP</a:t>
            </a:r>
            <a:r>
              <a:rPr sz="1000" spc="-20" dirty="0">
                <a:latin typeface="Times New Roman"/>
                <a:cs typeface="Times New Roman"/>
              </a:rPr>
              <a:t> LEDs </a:t>
            </a:r>
            <a:r>
              <a:rPr sz="1000" dirty="0">
                <a:latin typeface="Times New Roman"/>
                <a:cs typeface="Times New Roman"/>
              </a:rPr>
              <a:t>produce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colors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(626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630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red-</a:t>
            </a:r>
            <a:r>
              <a:rPr sz="1000" dirty="0">
                <a:latin typeface="Times New Roman"/>
                <a:cs typeface="Times New Roman"/>
              </a:rPr>
              <a:t>orange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(615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621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orange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(605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nm),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amber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(590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592 </a:t>
            </a:r>
            <a:r>
              <a:rPr sz="1000" dirty="0">
                <a:latin typeface="Times New Roman"/>
                <a:cs typeface="Times New Roman"/>
              </a:rPr>
              <a:t>nm).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InGaN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produce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colors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green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(525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blue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green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(498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505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blue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(470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nm).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color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AlInGaP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depend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temperature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junction.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"Liquid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Display"-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LCD: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Stands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"Liquid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Display."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flat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panel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technology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commonly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TVs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computer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monitors.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mobile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 </a:t>
            </a:r>
            <a:r>
              <a:rPr sz="1000" dirty="0">
                <a:latin typeface="Times New Roman"/>
                <a:cs typeface="Times New Roman"/>
                <a:hlinkClick r:id="rId6"/>
              </a:rPr>
              <a:t>laptops,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tablets,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8"/>
              </a:rPr>
              <a:t>smartphones.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8482" y="3121151"/>
            <a:ext cx="1218658" cy="5306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4400" y="4151629"/>
            <a:ext cx="2145916" cy="1168053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7545" cy="9080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LCD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don't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just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bulky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CRT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monitors,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significantly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</a:t>
            </a:r>
            <a:r>
              <a:rPr sz="1000" spc="-25" dirty="0">
                <a:latin typeface="Times New Roman"/>
                <a:cs typeface="Times New Roman"/>
              </a:rPr>
              <a:t> as </a:t>
            </a:r>
            <a:r>
              <a:rPr sz="1000" dirty="0">
                <a:latin typeface="Times New Roman"/>
                <a:cs typeface="Times New Roman"/>
              </a:rPr>
              <a:t>well.</a:t>
            </a:r>
            <a:r>
              <a:rPr sz="1000" spc="4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Instead</a:t>
            </a:r>
            <a:r>
              <a:rPr sz="1000" spc="4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4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firing</a:t>
            </a:r>
            <a:r>
              <a:rPr sz="1000" spc="4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electrons</a:t>
            </a:r>
            <a:r>
              <a:rPr sz="1000" spc="4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4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glass</a:t>
            </a:r>
            <a:r>
              <a:rPr sz="1000" spc="4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screen,</a:t>
            </a:r>
            <a:r>
              <a:rPr sz="1000" spc="4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4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</a:t>
            </a:r>
            <a:r>
              <a:rPr sz="1000" spc="4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4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backlight</a:t>
            </a:r>
            <a:r>
              <a:rPr sz="1000" spc="4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4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provides</a:t>
            </a:r>
            <a:r>
              <a:rPr sz="1000" spc="4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47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individual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pixels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arranged in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rectangular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grid. Each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pixel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green,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blue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RGB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sub-</a:t>
            </a:r>
            <a:r>
              <a:rPr sz="1000" dirty="0">
                <a:latin typeface="Times New Roman"/>
                <a:cs typeface="Times New Roman"/>
              </a:rPr>
              <a:t>pixel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be </a:t>
            </a:r>
            <a:r>
              <a:rPr sz="1000" dirty="0">
                <a:latin typeface="Times New Roman"/>
                <a:cs typeface="Times New Roman"/>
              </a:rPr>
              <a:t>turned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off.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pixel's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sub-</a:t>
            </a:r>
            <a:r>
              <a:rPr sz="1000" dirty="0">
                <a:latin typeface="Times New Roman"/>
                <a:cs typeface="Times New Roman"/>
              </a:rPr>
              <a:t>pixels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turned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appears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black.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sub-</a:t>
            </a:r>
            <a:r>
              <a:rPr sz="1000" dirty="0">
                <a:latin typeface="Times New Roman"/>
                <a:cs typeface="Times New Roman"/>
              </a:rPr>
              <a:t>pixels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are </a:t>
            </a:r>
            <a:r>
              <a:rPr sz="1000" spc="-10" dirty="0">
                <a:latin typeface="Times New Roman"/>
                <a:cs typeface="Times New Roman"/>
              </a:rPr>
              <a:t>turned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100%,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appears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white.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adjusting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individual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levels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green,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blue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millions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color combinations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possible.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1981453"/>
            <a:ext cx="948055" cy="155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dirty="0">
                <a:latin typeface="Calibri Light"/>
                <a:cs typeface="Calibri Light"/>
              </a:rPr>
              <a:t>How</a:t>
            </a:r>
            <a:r>
              <a:rPr sz="1000" spc="-30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an</a:t>
            </a:r>
            <a:r>
              <a:rPr sz="1000" spc="-25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LCD</a:t>
            </a:r>
            <a:r>
              <a:rPr sz="1000" spc="-35" dirty="0">
                <a:latin typeface="Calibri Light"/>
                <a:cs typeface="Calibri Light"/>
              </a:rPr>
              <a:t> </a:t>
            </a:r>
            <a:r>
              <a:rPr sz="1000" spc="-20" dirty="0">
                <a:latin typeface="Calibri Light"/>
                <a:cs typeface="Calibri Light"/>
              </a:rPr>
              <a:t>works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316225"/>
            <a:ext cx="5758180" cy="251142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635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backlight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liquid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even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behind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screen.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polarized, </a:t>
            </a:r>
            <a:r>
              <a:rPr sz="1000" dirty="0">
                <a:latin typeface="Times New Roman"/>
                <a:cs typeface="Times New Roman"/>
              </a:rPr>
              <a:t>meaning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shines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liquid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layer.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liquid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crystals are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up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part </a:t>
            </a:r>
            <a:r>
              <a:rPr sz="1000" dirty="0">
                <a:latin typeface="Times New Roman"/>
                <a:cs typeface="Times New Roman"/>
              </a:rPr>
              <a:t>solid,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liquid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substance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"twisted"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them.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polarized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reflect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green,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activated.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  <a:spcBef>
                <a:spcPts val="1130"/>
              </a:spcBef>
            </a:pP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contains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dirty="0">
                <a:latin typeface="Times New Roman"/>
                <a:cs typeface="Times New Roman"/>
                <a:hlinkClick r:id="rId5"/>
              </a:rPr>
              <a:t>matrix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pixels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image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screen.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Early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passive-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matrix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screens,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controlled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individual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pixels by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sending 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their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row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column.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Since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limited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could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passive-</a:t>
            </a:r>
            <a:r>
              <a:rPr sz="1000" dirty="0">
                <a:latin typeface="Times New Roman"/>
                <a:cs typeface="Times New Roman"/>
              </a:rPr>
              <a:t>matrix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known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appearing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blurry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images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moved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quickly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screen.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Modern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typically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7"/>
              </a:rPr>
              <a:t>active-</a:t>
            </a:r>
            <a:r>
              <a:rPr sz="1000" dirty="0">
                <a:latin typeface="Times New Roman"/>
                <a:cs typeface="Times New Roman"/>
                <a:hlinkClick r:id="rId7"/>
              </a:rPr>
              <a:t>matrix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technology,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contain </a:t>
            </a:r>
            <a:r>
              <a:rPr sz="1000" dirty="0">
                <a:latin typeface="Times New Roman"/>
                <a:cs typeface="Times New Roman"/>
              </a:rPr>
              <a:t>thin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film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transistors,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TFTs.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These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9"/>
              </a:rPr>
              <a:t>transistors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include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capacitors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that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enable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individual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pixels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"actively"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retain </a:t>
            </a:r>
            <a:r>
              <a:rPr sz="1000" dirty="0">
                <a:latin typeface="Times New Roman"/>
                <a:cs typeface="Times New Roman"/>
              </a:rPr>
              <a:t>their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charge.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Therefore,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active-</a:t>
            </a:r>
            <a:r>
              <a:rPr sz="1000" dirty="0">
                <a:latin typeface="Times New Roman"/>
                <a:cs typeface="Times New Roman"/>
              </a:rPr>
              <a:t>matrix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efficient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appear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responsive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passive-matrix displays.</a:t>
            </a:r>
            <a:endParaRPr sz="10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150"/>
              </a:lnSpc>
              <a:spcBef>
                <a:spcPts val="20"/>
              </a:spcBef>
            </a:pPr>
            <a:r>
              <a:rPr sz="1000" b="1" dirty="0">
                <a:latin typeface="Times New Roman"/>
                <a:cs typeface="Times New Roman"/>
              </a:rPr>
              <a:t>NOTE: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LCD's backlight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either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traditional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bulb or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0"/>
              </a:rPr>
              <a:t>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light.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"LED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display"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 simply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LCD </a:t>
            </a:r>
            <a:r>
              <a:rPr sz="1000" dirty="0">
                <a:latin typeface="Times New Roman"/>
                <a:cs typeface="Times New Roman"/>
              </a:rPr>
              <a:t>screen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backlight.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1"/>
              </a:rPr>
              <a:t>OLED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display,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individual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LEDs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each </a:t>
            </a:r>
            <a:r>
              <a:rPr sz="1000" dirty="0">
                <a:latin typeface="Times New Roman"/>
                <a:cs typeface="Times New Roman"/>
              </a:rPr>
              <a:t>pixel.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While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liquid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crystals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most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LCD's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backlight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some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light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still </a:t>
            </a:r>
            <a:r>
              <a:rPr sz="1000" dirty="0">
                <a:latin typeface="Times New Roman"/>
                <a:cs typeface="Times New Roman"/>
              </a:rPr>
              <a:t>shine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 (which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might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noticeable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 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dark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room).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Therefore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OLEDs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typically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darker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black </a:t>
            </a:r>
            <a:r>
              <a:rPr sz="1000" spc="-10" dirty="0">
                <a:latin typeface="Times New Roman"/>
                <a:cs typeface="Times New Roman"/>
              </a:rPr>
              <a:t>levels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LCDs.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070" y="4819522"/>
            <a:ext cx="1127125" cy="23367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600" b="1" spc="-10" dirty="0">
                <a:latin typeface="Times New Roman"/>
                <a:cs typeface="Times New Roman"/>
              </a:rPr>
              <a:t>RECTIFIER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728" y="5249290"/>
            <a:ext cx="972819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dirty="0">
                <a:latin typeface="Times New Roman"/>
                <a:cs typeface="Times New Roman"/>
              </a:rPr>
              <a:t>DC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Power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Supply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016" y="5549264"/>
            <a:ext cx="5561330" cy="7092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50"/>
              </a:spcBef>
            </a:pP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many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 power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Most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designed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mains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electricity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suitable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electronics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other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devices.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broken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down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series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performs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particular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function.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example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5V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regulated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supply: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087" y="7539608"/>
            <a:ext cx="3763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Transformer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-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steps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 AC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mains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AC.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787" y="7709357"/>
            <a:ext cx="3302000" cy="1562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228600" indent="-228600">
              <a:lnSpc>
                <a:spcPts val="1185"/>
              </a:lnSpc>
              <a:buClr>
                <a:srgbClr val="000000"/>
              </a:buClr>
              <a:buFont typeface="Symbol"/>
              <a:buChar char=""/>
              <a:tabLst>
                <a:tab pos="228600" algn="l"/>
              </a:tabLst>
            </a:pP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Rectifier</a:t>
            </a:r>
            <a:r>
              <a:rPr sz="10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-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varying.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087" y="7850885"/>
            <a:ext cx="3748404" cy="33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4"/>
              </a:rPr>
              <a:t>Smoothing</a:t>
            </a:r>
            <a:r>
              <a:rPr sz="10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-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smooths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varying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greatly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-10" dirty="0">
                <a:latin typeface="Times New Roman"/>
                <a:cs typeface="Times New Roman"/>
              </a:rPr>
              <a:t> ripple.</a:t>
            </a:r>
            <a:endParaRPr sz="1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Regulator</a:t>
            </a:r>
            <a:r>
              <a:rPr sz="10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-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eliminates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setting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fixed</a:t>
            </a:r>
            <a:r>
              <a:rPr sz="1000" spc="-10" dirty="0">
                <a:latin typeface="Times New Roman"/>
                <a:cs typeface="Times New Roman"/>
              </a:rPr>
              <a:t> voltage.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9650" y="6347459"/>
            <a:ext cx="5751830" cy="1021079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716" y="914348"/>
            <a:ext cx="1174115" cy="15621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spc="-20" dirty="0">
                <a:latin typeface="Calibri Light"/>
                <a:cs typeface="Calibri Light"/>
              </a:rPr>
              <a:t>Transformer</a:t>
            </a:r>
            <a:r>
              <a:rPr sz="1000" spc="10" dirty="0">
                <a:latin typeface="Calibri Light"/>
                <a:cs typeface="Calibri Light"/>
              </a:rPr>
              <a:t> </a:t>
            </a:r>
            <a:r>
              <a:rPr sz="1000" dirty="0">
                <a:latin typeface="Calibri Light"/>
                <a:cs typeface="Calibri Light"/>
              </a:rPr>
              <a:t>+</a:t>
            </a:r>
            <a:r>
              <a:rPr sz="1000" spc="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alibri Light"/>
                <a:cs typeface="Calibri Light"/>
              </a:rPr>
              <a:t>Rectifier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016" y="2477769"/>
            <a:ext cx="556577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varying</a:t>
            </a:r>
            <a:r>
              <a:rPr sz="1000" b="1" spc="9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DC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suitable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lamps,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heaters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standard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motors.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not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suitable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electronic </a:t>
            </a:r>
            <a:r>
              <a:rPr sz="1000" dirty="0">
                <a:latin typeface="Times New Roman"/>
                <a:cs typeface="Times New Roman"/>
              </a:rPr>
              <a:t>circuits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unless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include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smoothing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capacitor.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716" y="2888233"/>
            <a:ext cx="2439670" cy="15557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spc="-20" dirty="0">
                <a:solidFill>
                  <a:srgbClr val="233154"/>
                </a:solidFill>
                <a:latin typeface="Calibri Light"/>
                <a:cs typeface="Calibri Light"/>
              </a:rPr>
              <a:t>Transformer</a:t>
            </a: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dirty="0">
                <a:solidFill>
                  <a:srgbClr val="233154"/>
                </a:solidFill>
                <a:latin typeface="Calibri Light"/>
                <a:cs typeface="Calibri Light"/>
              </a:rPr>
              <a:t>+</a:t>
            </a:r>
            <a:r>
              <a:rPr sz="1000" spc="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Rectifier</a:t>
            </a:r>
            <a:r>
              <a:rPr sz="1000" spc="10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dirty="0">
                <a:solidFill>
                  <a:srgbClr val="233154"/>
                </a:solidFill>
                <a:latin typeface="Calibri Light"/>
                <a:cs typeface="Calibri Light"/>
              </a:rPr>
              <a:t>+</a:t>
            </a:r>
            <a:r>
              <a:rPr sz="1000" spc="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20" dirty="0">
                <a:solidFill>
                  <a:srgbClr val="233154"/>
                </a:solidFill>
                <a:latin typeface="Calibri Light"/>
                <a:cs typeface="Calibri Light"/>
              </a:rPr>
              <a:t>Smoothing</a:t>
            </a:r>
            <a:r>
              <a:rPr sz="1000" spc="-1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dirty="0">
                <a:solidFill>
                  <a:srgbClr val="233154"/>
                </a:solidFill>
                <a:latin typeface="Calibri Light"/>
                <a:cs typeface="Calibri Light"/>
              </a:rPr>
              <a:t>+</a:t>
            </a:r>
            <a:r>
              <a:rPr sz="1000" spc="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Regulator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016" y="4680330"/>
            <a:ext cx="4851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regulated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DC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smooth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suitable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electronic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704" y="5093842"/>
            <a:ext cx="65468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Times New Roman"/>
                <a:cs typeface="Times New Roman"/>
              </a:rPr>
              <a:t>RECTIFIER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392038"/>
            <a:ext cx="5756910" cy="1085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6350" algn="just">
              <a:lnSpc>
                <a:spcPts val="1150"/>
              </a:lnSpc>
              <a:spcBef>
                <a:spcPts val="175"/>
              </a:spcBef>
            </a:pPr>
            <a:r>
              <a:rPr sz="1000" spc="-10" dirty="0">
                <a:latin typeface="Times New Roman"/>
                <a:cs typeface="Times New Roman"/>
              </a:rPr>
              <a:t>In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large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number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electronic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circuits,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we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require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DC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voltage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operation.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We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can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easily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convert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the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AC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AC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5" dirty="0">
                <a:latin typeface="Times New Roman"/>
                <a:cs typeface="Times New Roman"/>
              </a:rPr>
              <a:t> into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using </a:t>
            </a:r>
            <a:r>
              <a:rPr sz="1000" spc="-1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device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called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  <a:hlinkClick r:id="rId2"/>
              </a:rPr>
              <a:t>P-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N</a:t>
            </a:r>
            <a:r>
              <a:rPr sz="1000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spc="-5" dirty="0">
                <a:latin typeface="Times New Roman"/>
                <a:cs typeface="Times New Roman"/>
                <a:hlinkClick r:id="rId2"/>
              </a:rPr>
              <a:t>junction diode.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most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important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applications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P-N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rectification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  <a:hlinkClick r:id="rId3"/>
              </a:rPr>
              <a:t>Alternating</a:t>
            </a:r>
            <a:r>
              <a:rPr sz="1000" spc="190" dirty="0">
                <a:latin typeface="Times New Roman"/>
                <a:cs typeface="Times New Roman"/>
                <a:hlinkClick r:id="rId3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3"/>
              </a:rPr>
              <a:t>Current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(AC)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Direct</a:t>
            </a:r>
            <a:r>
              <a:rPr sz="1000" spc="20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Current</a:t>
            </a:r>
            <a:r>
              <a:rPr sz="1000" spc="1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(DC).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P-</a:t>
            </a: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blocks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words,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direction.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unique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property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like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650" y="1129283"/>
            <a:ext cx="5160264" cy="12712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650" y="3103244"/>
            <a:ext cx="5494841" cy="15067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6837474"/>
            <a:ext cx="3312795" cy="1574232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39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708" y="914399"/>
            <a:ext cx="141795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416" y="1237741"/>
            <a:ext cx="5769610" cy="541020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90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half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wave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rectifier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defined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type</a:t>
            </a:r>
            <a:r>
              <a:rPr sz="1000" spc="-1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of</a:t>
            </a:r>
            <a:r>
              <a:rPr sz="1000" spc="-30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rectifier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10" dirty="0">
                <a:latin typeface="Times New Roman"/>
                <a:cs typeface="Times New Roman"/>
              </a:rPr>
              <a:t> half-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waveform</a:t>
            </a:r>
            <a:endParaRPr sz="1000">
              <a:latin typeface="Times New Roman"/>
              <a:cs typeface="Times New Roman"/>
            </a:endParaRPr>
          </a:p>
          <a:p>
            <a:pPr marL="17780" marR="12700">
              <a:lnSpc>
                <a:spcPts val="1140"/>
              </a:lnSpc>
              <a:spcBef>
                <a:spcPts val="65"/>
              </a:spcBef>
            </a:pP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pass,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blocking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other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half-cycle.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convert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only </a:t>
            </a:r>
            <a:r>
              <a:rPr sz="1000" dirty="0">
                <a:latin typeface="Times New Roman"/>
                <a:cs typeface="Times New Roman"/>
              </a:rPr>
              <a:t>require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single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construct.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753869"/>
            <a:ext cx="5758180" cy="17037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2065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alternating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(AC)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(DC).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done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5" dirty="0">
                <a:latin typeface="Times New Roman"/>
                <a:cs typeface="Times New Roman"/>
              </a:rPr>
              <a:t> or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group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dirty="0">
                <a:latin typeface="Times New Roman"/>
                <a:cs typeface="Times New Roman"/>
                <a:hlinkClick r:id="rId5"/>
              </a:rPr>
              <a:t>full</a:t>
            </a:r>
            <a:r>
              <a:rPr sz="1000" spc="-20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wave</a:t>
            </a:r>
            <a:r>
              <a:rPr sz="1000" spc="-25" dirty="0">
                <a:latin typeface="Times New Roman"/>
                <a:cs typeface="Times New Roman"/>
                <a:hlinkClick r:id="rId5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rectifier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multiple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diodes.</a:t>
            </a: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working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takes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advantage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diodes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6"/>
              </a:rPr>
              <a:t>current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one </a:t>
            </a:r>
            <a:r>
              <a:rPr sz="1000" spc="-10" dirty="0">
                <a:latin typeface="Times New Roman"/>
                <a:cs typeface="Times New Roman"/>
              </a:rPr>
              <a:t>direction.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Half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Wave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Rectifier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Theory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6100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 rectifier 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simplest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 available.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diagram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illustrates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principle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standard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waveform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 passed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half-wave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waveform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10" dirty="0">
                <a:latin typeface="Times New Roman"/>
                <a:cs typeface="Times New Roman"/>
              </a:rPr>
              <a:t> half-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(positive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cycle)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AC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other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215254"/>
            <a:ext cx="5758180" cy="18224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required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construct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half-wave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essence,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spc="-10" dirty="0">
                <a:latin typeface="Times New Roman"/>
                <a:cs typeface="Times New Roman"/>
              </a:rPr>
              <a:t>doing.Since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systems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designed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single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putting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waveform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with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destructive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dangerous)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consequences.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use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power.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complete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consists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3 main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parts: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75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7"/>
              </a:rPr>
              <a:t>transformer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50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resistive</a:t>
            </a:r>
            <a:r>
              <a:rPr sz="1000" spc="-20" dirty="0">
                <a:latin typeface="Times New Roman"/>
                <a:cs typeface="Times New Roman"/>
              </a:rPr>
              <a:t> load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50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diode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diagram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looks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like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this: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859" y="3872277"/>
            <a:ext cx="3534622" cy="11742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8163" y="7396991"/>
            <a:ext cx="3393726" cy="201367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818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We’ll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process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how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half-wave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output.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First,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 voltage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 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primary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step-</a:t>
            </a:r>
            <a:r>
              <a:rPr sz="1000" dirty="0">
                <a:latin typeface="Times New Roman"/>
                <a:cs typeface="Times New Roman"/>
                <a:hlinkClick r:id="rId2"/>
              </a:rPr>
              <a:t>down transformer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low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secondary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winding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517519"/>
            <a:ext cx="5756910" cy="9988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flows</a:t>
            </a:r>
            <a:r>
              <a:rPr sz="1000" spc="-10" dirty="0">
                <a:latin typeface="Times New Roman"/>
                <a:cs typeface="Times New Roman"/>
              </a:rPr>
              <a:t> through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blocked.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final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waveform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secondary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side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(DC)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shown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figure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above.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3335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replace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secondary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transformer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coils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simplify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diagram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196964"/>
            <a:ext cx="4866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equivalent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effectively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becomes: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420861"/>
            <a:ext cx="574929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because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allowing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pass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closed circuit.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234" y="1834447"/>
            <a:ext cx="4171292" cy="15211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4747259"/>
            <a:ext cx="2517140" cy="13708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936" y="6847802"/>
            <a:ext cx="2542031" cy="126843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4509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But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equivalent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becomes: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320923"/>
            <a:ext cx="5755005" cy="13950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9525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Because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mode,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able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pass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such,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 </a:t>
            </a:r>
            <a:r>
              <a:rPr sz="1000" dirty="0">
                <a:latin typeface="Times New Roman"/>
                <a:cs typeface="Times New Roman"/>
              </a:rPr>
              <a:t>open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flow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zero.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985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happens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quickly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since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 AC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waveform will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oscillate between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 and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many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times </a:t>
            </a:r>
            <a:r>
              <a:rPr sz="1000" dirty="0">
                <a:latin typeface="Times New Roman"/>
                <a:cs typeface="Times New Roman"/>
              </a:rPr>
              <a:t>each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(depending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frequency).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</a:pPr>
            <a:r>
              <a:rPr sz="1500" spc="-15" baseline="5555" dirty="0">
                <a:latin typeface="Times New Roman"/>
                <a:cs typeface="Times New Roman"/>
              </a:rPr>
              <a:t>Here’s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what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half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wave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rectifier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waveform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looks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like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on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15" baseline="5555" dirty="0">
                <a:latin typeface="Times New Roman"/>
                <a:cs typeface="Times New Roman"/>
              </a:rPr>
              <a:t> side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(V</a:t>
            </a:r>
            <a:r>
              <a:rPr sz="650" spc="-10" dirty="0">
                <a:latin typeface="Times New Roman"/>
                <a:cs typeface="Times New Roman"/>
              </a:rPr>
              <a:t>in</a:t>
            </a:r>
            <a:r>
              <a:rPr sz="1500" spc="-15" baseline="5555" dirty="0">
                <a:latin typeface="Times New Roman"/>
                <a:cs typeface="Times New Roman"/>
              </a:rPr>
              <a:t>),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what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looks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like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on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output </a:t>
            </a:r>
            <a:r>
              <a:rPr sz="1500" baseline="5555" dirty="0">
                <a:latin typeface="Times New Roman"/>
                <a:cs typeface="Times New Roman"/>
              </a:rPr>
              <a:t>side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(V</a:t>
            </a:r>
            <a:r>
              <a:rPr sz="650" dirty="0">
                <a:latin typeface="Times New Roman"/>
                <a:cs typeface="Times New Roman"/>
              </a:rPr>
              <a:t>out</a:t>
            </a:r>
            <a:r>
              <a:rPr sz="1500" baseline="5555" dirty="0">
                <a:latin typeface="Times New Roman"/>
                <a:cs typeface="Times New Roman"/>
              </a:rPr>
              <a:t>)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after </a:t>
            </a:r>
            <a:r>
              <a:rPr sz="1500" spc="-15" baseline="5555" dirty="0">
                <a:latin typeface="Times New Roman"/>
                <a:cs typeface="Times New Roman"/>
              </a:rPr>
              <a:t>rectification </a:t>
            </a:r>
            <a:r>
              <a:rPr sz="1500" baseline="5555" dirty="0">
                <a:latin typeface="Times New Roman"/>
                <a:cs typeface="Times New Roman"/>
              </a:rPr>
              <a:t>(i.e. </a:t>
            </a:r>
            <a:r>
              <a:rPr sz="1500" spc="-15" baseline="5555" dirty="0">
                <a:latin typeface="Times New Roman"/>
                <a:cs typeface="Times New Roman"/>
              </a:rPr>
              <a:t>conversion</a:t>
            </a:r>
            <a:r>
              <a:rPr sz="1500" baseline="5555" dirty="0">
                <a:latin typeface="Times New Roman"/>
                <a:cs typeface="Times New Roman"/>
              </a:rPr>
              <a:t> from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 </a:t>
            </a:r>
            <a:r>
              <a:rPr sz="1500" spc="-30" baseline="5555" dirty="0">
                <a:latin typeface="Times New Roman"/>
                <a:cs typeface="Times New Roman"/>
              </a:rPr>
              <a:t>DC):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986396"/>
            <a:ext cx="5754370" cy="7080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graph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actually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cycles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blocks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half-cycle.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waveform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before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after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687" y="1555669"/>
            <a:ext cx="3348017" cy="14268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4890725"/>
            <a:ext cx="4175763" cy="1657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505" y="8151862"/>
            <a:ext cx="3525054" cy="121588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630" y="159511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5202046"/>
            <a:ext cx="1224280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00" b="1" i="1" dirty="0">
                <a:solidFill>
                  <a:srgbClr val="545454"/>
                </a:solidFill>
                <a:latin typeface="Times New Roman"/>
                <a:cs typeface="Times New Roman"/>
              </a:rPr>
              <a:t>ANALOG</a:t>
            </a:r>
            <a:r>
              <a:rPr sz="1200" b="1" i="1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545454"/>
                </a:solidFill>
                <a:latin typeface="Times New Roman"/>
                <a:cs typeface="Times New Roman"/>
              </a:rPr>
              <a:t>SIGNAL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462396"/>
            <a:ext cx="5755640" cy="12928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889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An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analog</a:t>
            </a:r>
            <a:r>
              <a:rPr sz="10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545454"/>
                </a:solidFill>
                <a:latin typeface="Times New Roman"/>
                <a:cs typeface="Times New Roman"/>
              </a:rPr>
              <a:t>signal</a:t>
            </a:r>
            <a:r>
              <a:rPr sz="10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continuous</a:t>
            </a:r>
            <a:r>
              <a:rPr sz="1000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wave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denoted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by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sine wave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(pictured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below)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and may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vary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in</a:t>
            </a:r>
            <a:r>
              <a:rPr sz="1000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signal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 strength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(amplitude)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or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frequency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(waves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per</a:t>
            </a:r>
            <a:r>
              <a:rPr sz="1000" spc="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unit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time).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The</a:t>
            </a:r>
            <a:r>
              <a:rPr sz="1000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sine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wave's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amplitude</a:t>
            </a:r>
            <a:r>
              <a:rPr sz="1000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value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can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be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seen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as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the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higher</a:t>
            </a:r>
            <a:r>
              <a:rPr sz="1000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and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lower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points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the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wave,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while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the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frequency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value</a:t>
            </a:r>
            <a:r>
              <a:rPr sz="1000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is</a:t>
            </a:r>
            <a:r>
              <a:rPr sz="1000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measured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in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the</a:t>
            </a:r>
            <a:r>
              <a:rPr sz="1000" spc="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sine</a:t>
            </a:r>
            <a:r>
              <a:rPr sz="1000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wave's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physical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length</a:t>
            </a:r>
            <a:r>
              <a:rPr sz="1000" spc="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from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left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to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right.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300"/>
              </a:lnSpc>
              <a:spcBef>
                <a:spcPts val="765"/>
              </a:spcBef>
            </a:pP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There</a:t>
            </a:r>
            <a:r>
              <a:rPr sz="1000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are many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examples</a:t>
            </a:r>
            <a:r>
              <a:rPr sz="1000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sz="1000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analog</a:t>
            </a:r>
            <a:r>
              <a:rPr sz="1000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signals</a:t>
            </a:r>
            <a:r>
              <a:rPr sz="1000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around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us. The</a:t>
            </a:r>
            <a:r>
              <a:rPr sz="1000" spc="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sound</a:t>
            </a:r>
            <a:r>
              <a:rPr sz="1000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from</a:t>
            </a:r>
            <a:r>
              <a:rPr sz="1000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1000" spc="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human</a:t>
            </a:r>
            <a:r>
              <a:rPr sz="1000" spc="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voice</a:t>
            </a:r>
            <a:r>
              <a:rPr sz="1000" spc="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is</a:t>
            </a:r>
            <a:r>
              <a:rPr sz="1000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analog, because</a:t>
            </a:r>
            <a:r>
              <a:rPr sz="1000" spc="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sound waves</a:t>
            </a:r>
            <a:r>
              <a:rPr sz="1000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are</a:t>
            </a:r>
            <a:r>
              <a:rPr sz="1000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continuous,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as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is</a:t>
            </a:r>
            <a:r>
              <a:rPr sz="1000" spc="-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our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own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vision,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because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we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see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various</a:t>
            </a:r>
            <a:r>
              <a:rPr sz="1000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shapes</a:t>
            </a:r>
            <a:r>
              <a:rPr sz="1000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and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colors</a:t>
            </a:r>
            <a:r>
              <a:rPr sz="1000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in</a:t>
            </a:r>
            <a:r>
              <a:rPr sz="1000" spc="-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continuous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manner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due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to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light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waves.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Even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typical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kitchen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clock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having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its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hands</a:t>
            </a:r>
            <a:r>
              <a:rPr sz="1000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moving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continuously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can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be</a:t>
            </a:r>
            <a:r>
              <a:rPr sz="1000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represented</a:t>
            </a:r>
            <a:r>
              <a:rPr sz="1000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as</a:t>
            </a:r>
            <a:r>
              <a:rPr sz="1000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45454"/>
                </a:solidFill>
                <a:latin typeface="Times New Roman"/>
                <a:cs typeface="Times New Roman"/>
              </a:rPr>
              <a:t>an</a:t>
            </a:r>
            <a:r>
              <a:rPr sz="1000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45454"/>
                </a:solidFill>
                <a:latin typeface="Times New Roman"/>
                <a:cs typeface="Times New Roman"/>
              </a:rPr>
              <a:t>analog signal.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8710929"/>
            <a:ext cx="99250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i="1" dirty="0">
                <a:solidFill>
                  <a:srgbClr val="545454"/>
                </a:solidFill>
                <a:latin typeface="Times New Roman"/>
                <a:cs typeface="Times New Roman"/>
              </a:rPr>
              <a:t>DIGITAL</a:t>
            </a:r>
            <a:r>
              <a:rPr sz="1000" i="1" spc="-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545454"/>
                </a:solidFill>
                <a:latin typeface="Times New Roman"/>
                <a:cs typeface="Times New Roman"/>
              </a:rPr>
              <a:t>SIGNAL: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928353"/>
            <a:ext cx="5757545" cy="8451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1F2021"/>
                </a:solidFill>
                <a:latin typeface="Times New Roman"/>
                <a:cs typeface="Times New Roman"/>
              </a:rPr>
              <a:t>digital</a:t>
            </a:r>
            <a:r>
              <a:rPr sz="1000" b="1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1F2021"/>
                </a:solidFill>
                <a:latin typeface="Times New Roman"/>
                <a:cs typeface="Times New Roman"/>
              </a:rPr>
              <a:t>signal</a:t>
            </a:r>
            <a:r>
              <a:rPr sz="1000" b="1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2"/>
              </a:rPr>
              <a:t>signal</a:t>
            </a:r>
            <a:r>
              <a:rPr sz="1000" spc="-15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that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being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used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represent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data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as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sequence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3"/>
              </a:rPr>
              <a:t>discrete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values;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at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any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given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time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it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can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only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take</a:t>
            </a:r>
            <a:r>
              <a:rPr sz="10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on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one</a:t>
            </a:r>
            <a:r>
              <a:rPr sz="10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finite</a:t>
            </a:r>
            <a:r>
              <a:rPr sz="1000" spc="40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number</a:t>
            </a:r>
            <a:r>
              <a:rPr sz="1000" spc="3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values.</a:t>
            </a:r>
            <a:r>
              <a:rPr sz="1000" spc="3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This</a:t>
            </a:r>
            <a:r>
              <a:rPr sz="1000" spc="3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contrasts</a:t>
            </a:r>
            <a:r>
              <a:rPr sz="1000" spc="39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with</a:t>
            </a:r>
            <a:r>
              <a:rPr sz="1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an</a:t>
            </a:r>
            <a:r>
              <a:rPr sz="100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4"/>
              </a:rPr>
              <a:t>analog</a:t>
            </a:r>
            <a:r>
              <a:rPr sz="1000" spc="380" dirty="0">
                <a:solidFill>
                  <a:srgbClr val="0A008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4"/>
              </a:rPr>
              <a:t>signal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  <a:hlinkClick r:id="rId4"/>
              </a:rPr>
              <a:t>,</a:t>
            </a:r>
            <a:r>
              <a:rPr sz="1000" spc="40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which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represents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5"/>
              </a:rPr>
              <a:t>continuous</a:t>
            </a:r>
            <a:r>
              <a:rPr sz="1000" spc="-20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values;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at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any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given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time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it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represents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6"/>
              </a:rPr>
              <a:t>real</a:t>
            </a:r>
            <a:r>
              <a:rPr sz="1000" spc="-30" dirty="0">
                <a:solidFill>
                  <a:srgbClr val="0A008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6"/>
              </a:rPr>
              <a:t>number</a:t>
            </a:r>
            <a:r>
              <a:rPr sz="1000" spc="-10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within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continuous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range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values.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60"/>
              </a:lnSpc>
              <a:spcBef>
                <a:spcPts val="635"/>
              </a:spcBef>
            </a:pP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Simple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digital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signals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represent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information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discrete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bands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analog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levels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.</a:t>
            </a:r>
            <a:r>
              <a:rPr sz="105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All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levels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within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band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values represent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same</a:t>
            </a:r>
            <a:r>
              <a:rPr sz="1000" spc="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A0080"/>
                </a:solidFill>
                <a:latin typeface="Times New Roman"/>
                <a:cs typeface="Times New Roman"/>
                <a:hlinkClick r:id="rId7"/>
              </a:rPr>
              <a:t>information</a:t>
            </a:r>
            <a:r>
              <a:rPr sz="1000" spc="-40" dirty="0">
                <a:solidFill>
                  <a:srgbClr val="0A008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7"/>
              </a:rPr>
              <a:t>state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most </a:t>
            </a:r>
            <a:r>
              <a:rPr sz="1000" dirty="0">
                <a:solidFill>
                  <a:srgbClr val="0A0080"/>
                </a:solidFill>
                <a:latin typeface="Times New Roman"/>
                <a:cs typeface="Times New Roman"/>
                <a:hlinkClick r:id="rId8"/>
              </a:rPr>
              <a:t>digital</a:t>
            </a:r>
            <a:r>
              <a:rPr sz="1000" spc="-35" dirty="0">
                <a:solidFill>
                  <a:srgbClr val="0A008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000" spc="-10" dirty="0">
                <a:solidFill>
                  <a:srgbClr val="0A0080"/>
                </a:solidFill>
                <a:latin typeface="Times New Roman"/>
                <a:cs typeface="Times New Roman"/>
                <a:hlinkClick r:id="rId8"/>
              </a:rPr>
              <a:t>circuits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  <a:hlinkClick r:id="rId8"/>
              </a:rPr>
              <a:t>,</a:t>
            </a:r>
            <a:r>
              <a:rPr sz="1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signal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can</a:t>
            </a:r>
            <a:r>
              <a:rPr sz="1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have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two</a:t>
            </a:r>
            <a:r>
              <a:rPr sz="1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possible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values;</a:t>
            </a:r>
            <a:r>
              <a:rPr sz="10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this</a:t>
            </a:r>
            <a:r>
              <a:rPr sz="1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F2021"/>
                </a:solidFill>
                <a:latin typeface="Times New Roman"/>
                <a:cs typeface="Times New Roman"/>
              </a:rPr>
              <a:t>called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1946" y="963174"/>
            <a:ext cx="3706753" cy="41167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4400" y="6844283"/>
            <a:ext cx="2904511" cy="14511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8180" cy="6153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Conversely,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 negative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cycles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 and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block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cycle.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25" dirty="0">
                <a:latin typeface="Times New Roman"/>
                <a:cs typeface="Times New Roman"/>
              </a:rPr>
              <a:t> of </a:t>
            </a:r>
            <a:r>
              <a:rPr sz="1000" spc="-10" dirty="0">
                <a:latin typeface="Times New Roman"/>
                <a:cs typeface="Times New Roman"/>
              </a:rPr>
              <a:t>current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diode.As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you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5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opposite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Hence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now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forward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only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waveform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cycle.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2837941"/>
            <a:ext cx="326517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always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frequency.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210" y="1932109"/>
            <a:ext cx="3123846" cy="7303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" y="3133655"/>
            <a:ext cx="5072939" cy="44321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7712021"/>
            <a:ext cx="4618358" cy="65905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2552953"/>
            <a:ext cx="574548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Peak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Inverse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(PIV)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maximum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withstand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reverse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condition.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2699257"/>
            <a:ext cx="353822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PIV,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destroyed.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6235" y="4042282"/>
            <a:ext cx="176974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latin typeface="Times New Roman"/>
                <a:cs typeface="Times New Roman"/>
              </a:rPr>
              <a:t>FULL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RECTIFIERS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441063"/>
            <a:ext cx="5749290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rectifiers rectify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positive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 half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 input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alternating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waveform,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rectifiers </a:t>
            </a:r>
            <a:r>
              <a:rPr sz="1000" spc="-25" dirty="0">
                <a:latin typeface="Times New Roman"/>
                <a:cs typeface="Times New Roman"/>
              </a:rPr>
              <a:t>are </a:t>
            </a:r>
            <a:r>
              <a:rPr sz="1000" dirty="0">
                <a:latin typeface="Times New Roman"/>
                <a:cs typeface="Times New Roman"/>
              </a:rPr>
              <a:t>referred 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rectifiers. Alternatively,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 can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say, a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 that converts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alternating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 </a:t>
            </a:r>
            <a:r>
              <a:rPr sz="1000" dirty="0">
                <a:latin typeface="Times New Roman"/>
                <a:cs typeface="Times New Roman"/>
              </a:rPr>
              <a:t>(AC)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(DC).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diode</a:t>
            </a:r>
            <a:r>
              <a:rPr sz="10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group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704" y="5150230"/>
            <a:ext cx="215328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65" dirty="0">
                <a:latin typeface="Times New Roman"/>
                <a:cs typeface="Times New Roman"/>
              </a:rPr>
              <a:t>CENTERTAPPED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FULL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WAVE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RECTIFIER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349366"/>
            <a:ext cx="5755640" cy="4705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6100"/>
              </a:lnSpc>
              <a:spcBef>
                <a:spcPts val="140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Center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Tapped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Full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Wave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Rectifier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employs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transformer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secondary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winding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tapped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500" baseline="5555" dirty="0">
                <a:latin typeface="Times New Roman"/>
                <a:cs typeface="Times New Roman"/>
              </a:rPr>
              <a:t>centre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point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C.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converts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into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DC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two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 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are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connected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 </a:t>
            </a:r>
            <a:r>
              <a:rPr sz="1500" spc="-37" baseline="555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diagram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600693"/>
            <a:ext cx="5756910" cy="45783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190"/>
              </a:spcBef>
            </a:pPr>
            <a:r>
              <a:rPr sz="1500" baseline="5555" dirty="0">
                <a:latin typeface="Times New Roman"/>
                <a:cs typeface="Times New Roman"/>
              </a:rPr>
              <a:t>Each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uses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one-</a:t>
            </a:r>
            <a:r>
              <a:rPr sz="1500" baseline="5555" dirty="0">
                <a:latin typeface="Times New Roman"/>
                <a:cs typeface="Times New Roman"/>
              </a:rPr>
              <a:t>half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cycle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input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voltage.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utilises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appearing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across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the </a:t>
            </a:r>
            <a:r>
              <a:rPr sz="1500" spc="-15" baseline="5555" dirty="0">
                <a:latin typeface="Times New Roman"/>
                <a:cs typeface="Times New Roman"/>
              </a:rPr>
              <a:t>upper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half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(AC)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secondary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winding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for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rectification.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10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uses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lower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half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(CB)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secondary </a:t>
            </a:r>
            <a:r>
              <a:rPr sz="1000" spc="-10" dirty="0">
                <a:latin typeface="Times New Roman"/>
                <a:cs typeface="Times New Roman"/>
              </a:rPr>
              <a:t>winding.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200" y="1011943"/>
            <a:ext cx="3306720" cy="14692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2982953"/>
            <a:ext cx="5729572" cy="956586"/>
          </a:xfrm>
          <a:prstGeom prst="rect">
            <a:avLst/>
          </a:prstGeom>
        </p:spPr>
      </p:pic>
      <p:pic>
        <p:nvPicPr>
          <p:cNvPr id="12" name="object 12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6038722"/>
            <a:ext cx="3218563" cy="2341626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99"/>
            <a:ext cx="239585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spc="-80" dirty="0">
                <a:latin typeface="Times New Roman"/>
                <a:cs typeface="Times New Roman"/>
              </a:rPr>
              <a:t>Operation</a:t>
            </a:r>
            <a:r>
              <a:rPr sz="1000" b="1" spc="-105" dirty="0">
                <a:latin typeface="Times New Roman"/>
                <a:cs typeface="Times New Roman"/>
              </a:rPr>
              <a:t> </a:t>
            </a:r>
            <a:r>
              <a:rPr sz="1000" b="1" spc="-55" dirty="0">
                <a:latin typeface="Times New Roman"/>
                <a:cs typeface="Times New Roman"/>
              </a:rPr>
              <a:t>of</a:t>
            </a:r>
            <a:r>
              <a:rPr sz="1000" b="1" spc="-114" dirty="0">
                <a:latin typeface="Times New Roman"/>
                <a:cs typeface="Times New Roman"/>
              </a:rPr>
              <a:t> </a:t>
            </a:r>
            <a:r>
              <a:rPr sz="1000" b="1" spc="-60" dirty="0">
                <a:latin typeface="Times New Roman"/>
                <a:cs typeface="Times New Roman"/>
              </a:rPr>
              <a:t>the</a:t>
            </a:r>
            <a:r>
              <a:rPr sz="1000" b="1" spc="-120" dirty="0">
                <a:latin typeface="Times New Roman"/>
                <a:cs typeface="Times New Roman"/>
              </a:rPr>
              <a:t> </a:t>
            </a:r>
            <a:r>
              <a:rPr sz="1000" b="1" spc="-80" dirty="0">
                <a:latin typeface="Times New Roman"/>
                <a:cs typeface="Times New Roman"/>
              </a:rPr>
              <a:t>Center</a:t>
            </a:r>
            <a:r>
              <a:rPr sz="1000" b="1" spc="-100" dirty="0">
                <a:latin typeface="Times New Roman"/>
                <a:cs typeface="Times New Roman"/>
              </a:rPr>
              <a:t> </a:t>
            </a:r>
            <a:r>
              <a:rPr sz="1000" b="1" spc="-70" dirty="0">
                <a:latin typeface="Times New Roman"/>
                <a:cs typeface="Times New Roman"/>
              </a:rPr>
              <a:t>Tapped</a:t>
            </a:r>
            <a:r>
              <a:rPr sz="1000" b="1" spc="-130" dirty="0">
                <a:latin typeface="Times New Roman"/>
                <a:cs typeface="Times New Roman"/>
              </a:rPr>
              <a:t> </a:t>
            </a:r>
            <a:r>
              <a:rPr sz="1000" b="1" spc="-70" dirty="0">
                <a:latin typeface="Times New Roman"/>
                <a:cs typeface="Times New Roman"/>
              </a:rPr>
              <a:t>Full</a:t>
            </a:r>
            <a:r>
              <a:rPr sz="1000" b="1" spc="-105" dirty="0">
                <a:latin typeface="Times New Roman"/>
                <a:cs typeface="Times New Roman"/>
              </a:rPr>
              <a:t> </a:t>
            </a:r>
            <a:r>
              <a:rPr sz="1000" b="1" spc="-70" dirty="0">
                <a:latin typeface="Times New Roman"/>
                <a:cs typeface="Times New Roman"/>
              </a:rPr>
              <a:t>Wave</a:t>
            </a:r>
            <a:r>
              <a:rPr sz="1000" b="1" spc="-105" dirty="0">
                <a:latin typeface="Times New Roman"/>
                <a:cs typeface="Times New Roman"/>
              </a:rPr>
              <a:t> </a:t>
            </a:r>
            <a:r>
              <a:rPr sz="1000" b="1" spc="-55" dirty="0">
                <a:latin typeface="Times New Roman"/>
                <a:cs typeface="Times New Roman"/>
              </a:rPr>
              <a:t>Rectifier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226565"/>
            <a:ext cx="5757545" cy="28968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6000"/>
              </a:lnSpc>
              <a:spcBef>
                <a:spcPts val="145"/>
              </a:spcBef>
            </a:pPr>
            <a:r>
              <a:rPr sz="1500" baseline="5555" dirty="0">
                <a:latin typeface="Times New Roman"/>
                <a:cs typeface="Times New Roman"/>
              </a:rPr>
              <a:t>When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supply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switched</a:t>
            </a:r>
            <a:r>
              <a:rPr sz="1500" spc="89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ON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alternating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voltage,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in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appears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across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secondary </a:t>
            </a:r>
            <a:r>
              <a:rPr sz="1000" dirty="0">
                <a:latin typeface="Times New Roman"/>
                <a:cs typeface="Times New Roman"/>
              </a:rPr>
              <a:t>winding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STEPDOWN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transformer.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secondary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becomes</a:t>
            </a:r>
            <a:r>
              <a:rPr sz="1500" spc="187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positive,</a:t>
            </a:r>
            <a:r>
              <a:rPr sz="1500" spc="187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and</a:t>
            </a:r>
            <a:r>
              <a:rPr sz="1500" spc="202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end</a:t>
            </a:r>
            <a:r>
              <a:rPr sz="1500" spc="202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B</a:t>
            </a:r>
            <a:r>
              <a:rPr sz="1500" spc="195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becomes</a:t>
            </a:r>
            <a:r>
              <a:rPr sz="1500" spc="202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negative.</a:t>
            </a:r>
            <a:r>
              <a:rPr sz="1500" spc="187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Thus,</a:t>
            </a:r>
            <a:r>
              <a:rPr sz="1500" spc="195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195" baseline="2777" dirty="0">
                <a:latin typeface="Times New Roman"/>
                <a:cs typeface="Times New Roman"/>
              </a:rPr>
              <a:t>  </a:t>
            </a:r>
            <a:r>
              <a:rPr sz="1500" baseline="2777" dirty="0">
                <a:latin typeface="Times New Roman"/>
                <a:cs typeface="Times New Roman"/>
              </a:rPr>
              <a:t>diode</a:t>
            </a:r>
            <a:r>
              <a:rPr sz="1500" spc="37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D</a:t>
            </a:r>
            <a:r>
              <a:rPr sz="650" b="1" dirty="0">
                <a:latin typeface="Times New Roman"/>
                <a:cs typeface="Times New Roman"/>
              </a:rPr>
              <a:t>1 </a:t>
            </a:r>
            <a:r>
              <a:rPr sz="1500" baseline="2777" dirty="0">
                <a:latin typeface="Times New Roman"/>
                <a:cs typeface="Times New Roman"/>
              </a:rPr>
              <a:t>becomes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forward</a:t>
            </a:r>
            <a:r>
              <a:rPr sz="1500" b="1" spc="187" baseline="2777" dirty="0">
                <a:latin typeface="Times New Roman"/>
                <a:cs typeface="Times New Roman"/>
              </a:rPr>
              <a:t>  </a:t>
            </a:r>
            <a:r>
              <a:rPr sz="1500" b="1" baseline="2777" dirty="0">
                <a:latin typeface="Times New Roman"/>
                <a:cs typeface="Times New Roman"/>
              </a:rPr>
              <a:t>biased</a:t>
            </a:r>
            <a:r>
              <a:rPr sz="1500" baseline="2777" dirty="0">
                <a:latin typeface="Times New Roman"/>
                <a:cs typeface="Times New Roman"/>
              </a:rPr>
              <a:t>,</a:t>
            </a:r>
            <a:r>
              <a:rPr sz="1500" spc="195" baseline="2777" dirty="0">
                <a:latin typeface="Times New Roman"/>
                <a:cs typeface="Times New Roman"/>
              </a:rPr>
              <a:t>  </a:t>
            </a:r>
            <a:r>
              <a:rPr sz="1500" spc="-37" baseline="2777" dirty="0">
                <a:latin typeface="Times New Roman"/>
                <a:cs typeface="Times New Roman"/>
              </a:rPr>
              <a:t>and </a:t>
            </a:r>
            <a:r>
              <a:rPr sz="1500" baseline="2777" dirty="0">
                <a:latin typeface="Times New Roman"/>
                <a:cs typeface="Times New Roman"/>
              </a:rPr>
              <a:t>diode</a:t>
            </a:r>
            <a:r>
              <a:rPr sz="1500" spc="-15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D</a:t>
            </a:r>
            <a:r>
              <a:rPr sz="650" b="1" dirty="0">
                <a:latin typeface="Times New Roman"/>
                <a:cs typeface="Times New Roman"/>
              </a:rPr>
              <a:t>2</a:t>
            </a:r>
            <a:r>
              <a:rPr sz="650" b="1" spc="-2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becomes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reversed</a:t>
            </a:r>
            <a:r>
              <a:rPr sz="1500" b="1" spc="179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biased.STEPDOWN</a:t>
            </a:r>
            <a:r>
              <a:rPr sz="1500" b="1" spc="195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TRANSFORMER</a:t>
            </a:r>
            <a:r>
              <a:rPr sz="1500" b="1" spc="187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is</a:t>
            </a:r>
            <a:r>
              <a:rPr sz="1500" b="1" spc="17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used</a:t>
            </a:r>
            <a:r>
              <a:rPr sz="1500" b="1" spc="179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to</a:t>
            </a:r>
            <a:r>
              <a:rPr sz="1500" b="1" spc="195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convert</a:t>
            </a:r>
            <a:r>
              <a:rPr sz="1500" b="1" spc="179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high</a:t>
            </a:r>
            <a:r>
              <a:rPr sz="1500" b="1" spc="179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value</a:t>
            </a:r>
            <a:r>
              <a:rPr sz="1500" b="1" spc="179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of</a:t>
            </a:r>
            <a:r>
              <a:rPr sz="1500" b="1" spc="742" baseline="2777" dirty="0">
                <a:latin typeface="Times New Roman"/>
                <a:cs typeface="Times New Roman"/>
              </a:rPr>
              <a:t> </a:t>
            </a:r>
            <a:r>
              <a:rPr sz="1500" b="1" spc="-37" baseline="2777" dirty="0">
                <a:latin typeface="Times New Roman"/>
                <a:cs typeface="Times New Roman"/>
              </a:rPr>
              <a:t>AC </a:t>
            </a:r>
            <a:r>
              <a:rPr sz="1500" b="1" baseline="5555" dirty="0">
                <a:latin typeface="Times New Roman"/>
                <a:cs typeface="Times New Roman"/>
              </a:rPr>
              <a:t>voltage</a:t>
            </a:r>
            <a:r>
              <a:rPr sz="1500" b="1" spc="-37" baseline="5555" dirty="0">
                <a:latin typeface="Times New Roman"/>
                <a:cs typeface="Times New Roman"/>
              </a:rPr>
              <a:t> </a:t>
            </a:r>
            <a:r>
              <a:rPr sz="1500" b="1" baseline="5555" dirty="0">
                <a:latin typeface="Times New Roman"/>
                <a:cs typeface="Times New Roman"/>
              </a:rPr>
              <a:t>to</a:t>
            </a:r>
            <a:r>
              <a:rPr sz="1500" b="1" spc="-37" baseline="5555" dirty="0">
                <a:latin typeface="Times New Roman"/>
                <a:cs typeface="Times New Roman"/>
              </a:rPr>
              <a:t> </a:t>
            </a:r>
            <a:r>
              <a:rPr sz="1500" b="1" baseline="5555" dirty="0">
                <a:latin typeface="Times New Roman"/>
                <a:cs typeface="Times New Roman"/>
              </a:rPr>
              <a:t>lower</a:t>
            </a:r>
            <a:r>
              <a:rPr sz="1500" b="1" spc="-37" baseline="5555" dirty="0">
                <a:latin typeface="Times New Roman"/>
                <a:cs typeface="Times New Roman"/>
              </a:rPr>
              <a:t> </a:t>
            </a:r>
            <a:r>
              <a:rPr sz="1500" b="1" baseline="5555" dirty="0">
                <a:latin typeface="Times New Roman"/>
                <a:cs typeface="Times New Roman"/>
              </a:rPr>
              <a:t>AC</a:t>
            </a:r>
            <a:r>
              <a:rPr sz="1500" b="1" spc="-30" baseline="5555" dirty="0">
                <a:latin typeface="Times New Roman"/>
                <a:cs typeface="Times New Roman"/>
              </a:rPr>
              <a:t> </a:t>
            </a:r>
            <a:r>
              <a:rPr sz="1500" b="1" baseline="5555" dirty="0">
                <a:latin typeface="Times New Roman"/>
                <a:cs typeface="Times New Roman"/>
              </a:rPr>
              <a:t>values.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two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conduct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simultaneously.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Therefore,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when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80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conducts,</a:t>
            </a:r>
            <a:r>
              <a:rPr sz="1500" spc="-37" baseline="5555" dirty="0">
                <a:latin typeface="Times New Roman"/>
                <a:cs typeface="Times New Roman"/>
              </a:rPr>
              <a:t> the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-2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does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conduct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vice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versa.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6000"/>
              </a:lnSpc>
            </a:pPr>
            <a:r>
              <a:rPr sz="1500" baseline="5555" dirty="0">
                <a:latin typeface="Times New Roman"/>
                <a:cs typeface="Times New Roman"/>
              </a:rPr>
              <a:t>When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conducting,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current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(i)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flows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load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 R</a:t>
            </a:r>
            <a:r>
              <a:rPr sz="650" dirty="0">
                <a:latin typeface="Times New Roman"/>
                <a:cs typeface="Times New Roman"/>
              </a:rPr>
              <a:t>L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(from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M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L)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upper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secondary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winding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diagram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marked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colour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arrow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heads.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makes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diode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forward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biased,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reverse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biased.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5"/>
              </a:spcBef>
            </a:pPr>
            <a:r>
              <a:rPr sz="1500" spc="-15" baseline="5555" dirty="0">
                <a:latin typeface="Times New Roman"/>
                <a:cs typeface="Times New Roman"/>
              </a:rPr>
              <a:t>When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conducts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while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does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not.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current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(i)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flows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load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resistor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L</a:t>
            </a:r>
            <a:r>
              <a:rPr sz="650" spc="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(from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M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L)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lower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half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secondary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winding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shown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by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dotted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arrows.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2000"/>
              </a:lnSpc>
            </a:pPr>
            <a:r>
              <a:rPr sz="1500" spc="-15" baseline="5555" dirty="0">
                <a:latin typeface="Times New Roman"/>
                <a:cs typeface="Times New Roman"/>
              </a:rPr>
              <a:t>The</a:t>
            </a:r>
            <a:r>
              <a:rPr sz="1500" spc="-89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current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flowing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through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89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load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resistor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spc="7" baseline="5555" dirty="0">
                <a:latin typeface="Times New Roman"/>
                <a:cs typeface="Times New Roman"/>
              </a:rPr>
              <a:t>R</a:t>
            </a:r>
            <a:r>
              <a:rPr sz="650" spc="5" dirty="0">
                <a:latin typeface="Times New Roman"/>
                <a:cs typeface="Times New Roman"/>
              </a:rPr>
              <a:t>L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1500" spc="15" baseline="5555" dirty="0">
                <a:latin typeface="Times New Roman"/>
                <a:cs typeface="Times New Roman"/>
              </a:rPr>
              <a:t>i</a:t>
            </a:r>
            <a:r>
              <a:rPr sz="1500" baseline="5555" dirty="0">
                <a:latin typeface="Times New Roman"/>
                <a:cs typeface="Times New Roman"/>
              </a:rPr>
              <a:t>s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the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same</a:t>
            </a:r>
            <a:r>
              <a:rPr sz="1500" spc="-89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direction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(i.e.,</a:t>
            </a:r>
            <a:r>
              <a:rPr sz="1500" spc="-89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from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M</a:t>
            </a:r>
            <a:r>
              <a:rPr sz="1500" spc="-89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to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22" baseline="5555" dirty="0">
                <a:latin typeface="Times New Roman"/>
                <a:cs typeface="Times New Roman"/>
              </a:rPr>
              <a:t>L)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during</a:t>
            </a:r>
            <a:r>
              <a:rPr sz="1500" spc="-97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both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positive as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well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as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negative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half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cycle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of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input.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Hence,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the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DC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output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voltage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(V</a:t>
            </a:r>
            <a:r>
              <a:rPr sz="650" dirty="0">
                <a:latin typeface="Times New Roman"/>
                <a:cs typeface="Times New Roman"/>
              </a:rPr>
              <a:t>out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=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</a:t>
            </a:r>
            <a:r>
              <a:rPr sz="650" spc="-10" dirty="0">
                <a:latin typeface="Times New Roman"/>
                <a:cs typeface="Times New Roman"/>
              </a:rPr>
              <a:t>L</a:t>
            </a:r>
            <a:r>
              <a:rPr sz="1500" spc="-15" baseline="5555" dirty="0">
                <a:latin typeface="Times New Roman"/>
                <a:cs typeface="Times New Roman"/>
              </a:rPr>
              <a:t>)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obtained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spc="-7" baseline="5555" dirty="0">
                <a:latin typeface="Times New Roman"/>
                <a:cs typeface="Times New Roman"/>
              </a:rPr>
              <a:t>across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load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resistor.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4344034"/>
            <a:ext cx="168719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spc="-70" dirty="0">
                <a:latin typeface="Times New Roman"/>
                <a:cs typeface="Times New Roman"/>
              </a:rPr>
              <a:t>FULL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WAVE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BRIDGE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RECTIFIER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543170"/>
            <a:ext cx="5754370" cy="6178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96300"/>
              </a:lnSpc>
              <a:spcBef>
                <a:spcPts val="140"/>
              </a:spcBef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Full</a:t>
            </a:r>
            <a:r>
              <a:rPr sz="1000" b="1" spc="7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Wave</a:t>
            </a:r>
            <a:r>
              <a:rPr sz="1000" b="1" spc="8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Bridge</a:t>
            </a:r>
            <a:r>
              <a:rPr sz="1000" b="1" spc="8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Rectifier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ordinary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transformer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place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center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tapped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transformer.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500" baseline="5555" dirty="0">
                <a:latin typeface="Times New Roman"/>
                <a:cs typeface="Times New Roman"/>
              </a:rPr>
              <a:t>circuit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forms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bridge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connecting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four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diodes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2,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1500" baseline="5555" dirty="0">
                <a:latin typeface="Times New Roman"/>
                <a:cs typeface="Times New Roman"/>
              </a:rPr>
              <a:t>.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circuit</a:t>
            </a:r>
            <a:r>
              <a:rPr sz="1500" spc="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diagram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Full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Wave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Bridge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STEPDOWN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TRANSFORMER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is</a:t>
            </a:r>
            <a:r>
              <a:rPr sz="1000" b="1" spc="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used</a:t>
            </a:r>
            <a:r>
              <a:rPr sz="1000" b="1" spc="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to</a:t>
            </a:r>
            <a:r>
              <a:rPr sz="1000" b="1" spc="5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convert</a:t>
            </a:r>
            <a:r>
              <a:rPr sz="1000" b="1" spc="5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high</a:t>
            </a:r>
            <a:r>
              <a:rPr sz="1000" b="1" spc="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value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3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AC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voltage</a:t>
            </a:r>
            <a:r>
              <a:rPr sz="1000" b="1" spc="40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to </a:t>
            </a:r>
            <a:r>
              <a:rPr sz="1000" b="1" dirty="0">
                <a:latin typeface="Times New Roman"/>
                <a:cs typeface="Times New Roman"/>
              </a:rPr>
              <a:t>lower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AC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values.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449817"/>
            <a:ext cx="5755640" cy="3359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diagonally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opposite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bridge.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Whereas,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load </a:t>
            </a:r>
            <a:r>
              <a:rPr sz="1500" baseline="5555" dirty="0">
                <a:latin typeface="Times New Roman"/>
                <a:cs typeface="Times New Roman"/>
              </a:rPr>
              <a:t>resistor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L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187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connected</a:t>
            </a:r>
            <a:r>
              <a:rPr sz="1500" spc="202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across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remaining</a:t>
            </a:r>
            <a:r>
              <a:rPr sz="1500" spc="187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two</a:t>
            </a:r>
            <a:r>
              <a:rPr sz="1500" spc="202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diagonals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187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opposite</a:t>
            </a:r>
            <a:r>
              <a:rPr sz="1500" spc="187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ends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187" baseline="5555" dirty="0">
                <a:latin typeface="Times New Roman"/>
                <a:cs typeface="Times New Roman"/>
              </a:rPr>
              <a:t> 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95" baseline="5555" dirty="0">
                <a:latin typeface="Times New Roman"/>
                <a:cs typeface="Times New Roman"/>
              </a:rPr>
              <a:t>  </a:t>
            </a:r>
            <a:r>
              <a:rPr sz="1500" spc="-15" baseline="5555" dirty="0">
                <a:latin typeface="Times New Roman"/>
                <a:cs typeface="Times New Roman"/>
              </a:rPr>
              <a:t>bridge.</a:t>
            </a:r>
            <a:endParaRPr sz="1500" baseline="5555">
              <a:latin typeface="Times New Roman"/>
              <a:cs typeface="Times New Roman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753099"/>
            <a:ext cx="3436874" cy="207351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99"/>
            <a:ext cx="184531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spc="-80" dirty="0">
                <a:latin typeface="Times New Roman"/>
                <a:cs typeface="Times New Roman"/>
              </a:rPr>
              <a:t>Operation</a:t>
            </a:r>
            <a:r>
              <a:rPr sz="1000" b="1" spc="-105" dirty="0">
                <a:latin typeface="Times New Roman"/>
                <a:cs typeface="Times New Roman"/>
              </a:rPr>
              <a:t> </a:t>
            </a:r>
            <a:r>
              <a:rPr sz="1000" b="1" spc="-55" dirty="0">
                <a:latin typeface="Times New Roman"/>
                <a:cs typeface="Times New Roman"/>
              </a:rPr>
              <a:t>of</a:t>
            </a:r>
            <a:r>
              <a:rPr sz="1000" b="1" spc="-105" dirty="0">
                <a:latin typeface="Times New Roman"/>
                <a:cs typeface="Times New Roman"/>
              </a:rPr>
              <a:t> </a:t>
            </a:r>
            <a:r>
              <a:rPr sz="1000" b="1" spc="-65" dirty="0">
                <a:latin typeface="Times New Roman"/>
                <a:cs typeface="Times New Roman"/>
              </a:rPr>
              <a:t>Full</a:t>
            </a:r>
            <a:r>
              <a:rPr sz="1000" b="1" spc="-100" dirty="0">
                <a:latin typeface="Times New Roman"/>
                <a:cs typeface="Times New Roman"/>
              </a:rPr>
              <a:t> </a:t>
            </a:r>
            <a:r>
              <a:rPr sz="1000" b="1" spc="-75" dirty="0">
                <a:latin typeface="Times New Roman"/>
                <a:cs typeface="Times New Roman"/>
              </a:rPr>
              <a:t>Wave</a:t>
            </a:r>
            <a:r>
              <a:rPr sz="1000" b="1" spc="-114" dirty="0">
                <a:latin typeface="Times New Roman"/>
                <a:cs typeface="Times New Roman"/>
              </a:rPr>
              <a:t> </a:t>
            </a:r>
            <a:r>
              <a:rPr sz="1000" b="1" spc="-75" dirty="0">
                <a:latin typeface="Times New Roman"/>
                <a:cs typeface="Times New Roman"/>
              </a:rPr>
              <a:t>Bridge</a:t>
            </a:r>
            <a:r>
              <a:rPr sz="1000" b="1" spc="-100" dirty="0">
                <a:latin typeface="Times New Roman"/>
                <a:cs typeface="Times New Roman"/>
              </a:rPr>
              <a:t> </a:t>
            </a:r>
            <a:r>
              <a:rPr sz="1000" b="1" spc="-60" dirty="0">
                <a:latin typeface="Times New Roman"/>
                <a:cs typeface="Times New Roman"/>
              </a:rPr>
              <a:t>Rectifier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226565"/>
            <a:ext cx="5757545" cy="45783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190"/>
              </a:spcBef>
            </a:pPr>
            <a:r>
              <a:rPr sz="1500" spc="-15" baseline="5555" dirty="0">
                <a:latin typeface="Times New Roman"/>
                <a:cs typeface="Times New Roman"/>
              </a:rPr>
              <a:t>When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supply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switched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ON,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alternating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in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appears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across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terminals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secondary </a:t>
            </a:r>
            <a:r>
              <a:rPr sz="1000" dirty="0">
                <a:latin typeface="Times New Roman"/>
                <a:cs typeface="Times New Roman"/>
              </a:rPr>
              <a:t>winding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transformer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needs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rectification.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secondary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-10" dirty="0">
                <a:latin typeface="Times New Roman"/>
                <a:cs typeface="Times New Roman"/>
              </a:rPr>
              <a:t> negative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970147"/>
            <a:ext cx="5758815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diodes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are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forward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biased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diodes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reversed</a:t>
            </a:r>
            <a:r>
              <a:rPr sz="1500" spc="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biased.</a:t>
            </a:r>
            <a:r>
              <a:rPr sz="1500" spc="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Therefore,</a:t>
            </a:r>
            <a:r>
              <a:rPr sz="1500" spc="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-10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and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conduct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does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conduct.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current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(i)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flows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load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L</a:t>
            </a:r>
            <a:r>
              <a:rPr sz="650" spc="-2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(from </a:t>
            </a:r>
            <a:r>
              <a:rPr sz="1500" baseline="5555" dirty="0">
                <a:latin typeface="Times New Roman"/>
                <a:cs typeface="Times New Roman"/>
              </a:rPr>
              <a:t>M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L),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transformer secondary.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waveform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full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wave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bridge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rectifier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shown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above.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321932"/>
            <a:ext cx="5557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449817"/>
            <a:ext cx="5758180" cy="9836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500" baseline="5555" dirty="0">
                <a:latin typeface="Times New Roman"/>
                <a:cs typeface="Times New Roman"/>
              </a:rPr>
              <a:t>From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above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diagram,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seen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are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under forward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diodes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are </a:t>
            </a:r>
            <a:r>
              <a:rPr sz="1500" spc="-15" baseline="5555" dirty="0">
                <a:latin typeface="Times New Roman"/>
                <a:cs typeface="Times New Roman"/>
              </a:rPr>
              <a:t>reverse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bias.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Therefore,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diode</a:t>
            </a:r>
            <a:r>
              <a:rPr sz="1500" spc="-8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conduct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while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diodes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1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9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does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conduct.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Thus,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current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(i)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flows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2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load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L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(from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M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L),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diode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4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transformer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secondary.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100"/>
              </a:lnSpc>
            </a:pP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current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flows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through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 load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L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same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direction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(M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L)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during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both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half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cycles.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Hence, </a:t>
            </a:r>
            <a:r>
              <a:rPr sz="1500" baseline="2777" dirty="0">
                <a:latin typeface="Times New Roman"/>
                <a:cs typeface="Times New Roman"/>
              </a:rPr>
              <a:t>a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DC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output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voltage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out</a:t>
            </a:r>
            <a:r>
              <a:rPr sz="650" b="1" spc="22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obtained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across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load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resistor.</a:t>
            </a:r>
            <a:endParaRPr sz="1500" baseline="2777">
              <a:latin typeface="Times New Roman"/>
              <a:cs typeface="Times New Roman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697" y="1904999"/>
            <a:ext cx="2644216" cy="1844040"/>
          </a:xfrm>
          <a:prstGeom prst="rect">
            <a:avLst/>
          </a:prstGeom>
        </p:spPr>
      </p:pic>
      <p:pic>
        <p:nvPicPr>
          <p:cNvPr id="9" name="object 9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4648199"/>
            <a:ext cx="3073390" cy="1467104"/>
          </a:xfrm>
          <a:prstGeom prst="rect">
            <a:avLst/>
          </a:prstGeom>
        </p:spPr>
      </p:pic>
      <p:pic>
        <p:nvPicPr>
          <p:cNvPr id="10" name="object 10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6719315"/>
            <a:ext cx="2874814" cy="151193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1584325" cy="1543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spc="-55" dirty="0">
                <a:solidFill>
                  <a:srgbClr val="233154"/>
                </a:solidFill>
                <a:latin typeface="Calibri Light"/>
                <a:cs typeface="Calibri Light"/>
              </a:rPr>
              <a:t>Average</a:t>
            </a:r>
            <a:r>
              <a:rPr sz="1000" spc="-6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55" dirty="0">
                <a:solidFill>
                  <a:srgbClr val="233154"/>
                </a:solidFill>
                <a:latin typeface="Calibri Light"/>
                <a:cs typeface="Calibri Light"/>
              </a:rPr>
              <a:t>value</a:t>
            </a:r>
            <a:r>
              <a:rPr sz="1000" spc="-6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40" dirty="0">
                <a:solidFill>
                  <a:srgbClr val="233154"/>
                </a:solidFill>
                <a:latin typeface="Calibri Light"/>
                <a:cs typeface="Calibri Light"/>
              </a:rPr>
              <a:t>of </a:t>
            </a:r>
            <a:r>
              <a:rPr sz="1000" spc="-50" dirty="0">
                <a:solidFill>
                  <a:srgbClr val="233154"/>
                </a:solidFill>
                <a:latin typeface="Calibri Light"/>
                <a:cs typeface="Calibri Light"/>
              </a:rPr>
              <a:t>Full</a:t>
            </a:r>
            <a:r>
              <a:rPr sz="1000" spc="-60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55" dirty="0">
                <a:solidFill>
                  <a:srgbClr val="233154"/>
                </a:solidFill>
                <a:latin typeface="Calibri Light"/>
                <a:cs typeface="Calibri Light"/>
              </a:rPr>
              <a:t>wave</a:t>
            </a:r>
            <a:r>
              <a:rPr sz="1000" spc="-50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45" dirty="0">
                <a:solidFill>
                  <a:srgbClr val="233154"/>
                </a:solidFill>
                <a:latin typeface="Calibri Light"/>
                <a:cs typeface="Calibri Light"/>
              </a:rPr>
              <a:t>rectifier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750565"/>
            <a:ext cx="5752465" cy="6229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polarity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converted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polarity.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average </a:t>
            </a: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found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taking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average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cycle.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000" dirty="0">
                <a:latin typeface="Times New Roman"/>
                <a:cs typeface="Times New Roman"/>
              </a:rPr>
              <a:t>Derivation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average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5607684"/>
            <a:ext cx="335534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500" baseline="5555" dirty="0">
                <a:latin typeface="Times New Roman"/>
                <a:cs typeface="Times New Roman"/>
              </a:rPr>
              <a:t>Average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equation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full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wave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rectifier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DC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=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2V</a:t>
            </a:r>
            <a:r>
              <a:rPr sz="650" spc="-10" dirty="0">
                <a:latin typeface="Times New Roman"/>
                <a:cs typeface="Times New Roman"/>
              </a:rPr>
              <a:t>m</a:t>
            </a:r>
            <a:r>
              <a:rPr sz="1500" spc="-15" baseline="5555" dirty="0">
                <a:latin typeface="Times New Roman"/>
                <a:cs typeface="Times New Roman"/>
              </a:rPr>
              <a:t>/π.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729096"/>
            <a:ext cx="5755640" cy="3359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5"/>
              </a:spcBef>
            </a:pPr>
            <a:r>
              <a:rPr sz="1000" dirty="0">
                <a:latin typeface="Times New Roman"/>
                <a:cs typeface="Times New Roman"/>
              </a:rPr>
              <a:t>So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calculations,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average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obtained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substituting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value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maximum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500" baseline="5555" dirty="0">
                <a:latin typeface="Times New Roman"/>
                <a:cs typeface="Times New Roman"/>
              </a:rPr>
              <a:t>equation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for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30" baseline="5555" dirty="0">
                <a:latin typeface="Times New Roman"/>
                <a:cs typeface="Times New Roman"/>
              </a:rPr>
              <a:t>V</a:t>
            </a:r>
            <a:r>
              <a:rPr sz="650" spc="-20" dirty="0">
                <a:latin typeface="Times New Roman"/>
                <a:cs typeface="Times New Roman"/>
              </a:rPr>
              <a:t>DC</a:t>
            </a:r>
            <a:r>
              <a:rPr sz="1500" spc="-30" baseline="5555" dirty="0">
                <a:latin typeface="Times New Roman"/>
                <a:cs typeface="Times New Roman"/>
              </a:rPr>
              <a:t>.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704" y="6045072"/>
            <a:ext cx="2261870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RMS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rectifier: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215008"/>
            <a:ext cx="2856229" cy="15373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002" y="3541734"/>
            <a:ext cx="2592678" cy="19108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509" y="6190487"/>
            <a:ext cx="3047396" cy="2312647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4776850"/>
            <a:ext cx="191897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dirty="0">
                <a:latin typeface="Times New Roman"/>
                <a:cs typeface="Times New Roman"/>
              </a:rPr>
              <a:t>Advantages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Full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Wave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Rectifiers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5085714"/>
            <a:ext cx="5528945" cy="6337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40665" marR="5080" indent="-228600">
              <a:lnSpc>
                <a:spcPts val="1150"/>
              </a:lnSpc>
              <a:spcBef>
                <a:spcPts val="175"/>
              </a:spcBef>
              <a:buFont typeface="Symbol"/>
              <a:buChar char=""/>
              <a:tabLst>
                <a:tab pos="240665" algn="l"/>
              </a:tabLst>
            </a:pP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higher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rectifying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efficiency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half-</a:t>
            </a:r>
            <a:r>
              <a:rPr sz="1000" dirty="0">
                <a:latin typeface="Times New Roman"/>
                <a:cs typeface="Times New Roman"/>
                <a:hlinkClick r:id="rId2"/>
              </a:rPr>
              <a:t>wave</a:t>
            </a:r>
            <a:r>
              <a:rPr sz="1000" spc="100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rectifiers.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means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they </a:t>
            </a:r>
            <a:r>
              <a:rPr sz="1000" dirty="0">
                <a:latin typeface="Times New Roman"/>
                <a:cs typeface="Times New Roman"/>
              </a:rPr>
              <a:t>convert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efficiently.</a:t>
            </a:r>
            <a:endParaRPr sz="1000">
              <a:latin typeface="Times New Roman"/>
              <a:cs typeface="Times New Roman"/>
            </a:endParaRPr>
          </a:p>
          <a:p>
            <a:pPr marL="240665" indent="-227965">
              <a:lnSpc>
                <a:spcPts val="1195"/>
              </a:lnSpc>
              <a:buFont typeface="Symbol"/>
              <a:buChar char=""/>
              <a:tabLst>
                <a:tab pos="240665" algn="l"/>
              </a:tabLst>
            </a:pP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loss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because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 </a:t>
            </a:r>
            <a:r>
              <a:rPr sz="1000" dirty="0">
                <a:latin typeface="Times New Roman"/>
                <a:cs typeface="Times New Roman"/>
                <a:hlinkClick r:id="rId3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wasted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rectification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process.</a:t>
            </a:r>
            <a:endParaRPr sz="10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240665" algn="l"/>
              </a:tabLst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centre-</a:t>
            </a:r>
            <a:r>
              <a:rPr sz="1000" dirty="0">
                <a:latin typeface="Times New Roman"/>
                <a:cs typeface="Times New Roman"/>
              </a:rPr>
              <a:t>tapped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full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halfwave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5889624"/>
            <a:ext cx="206692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00" b="1" dirty="0">
                <a:latin typeface="Times New Roman"/>
                <a:cs typeface="Times New Roman"/>
              </a:rPr>
              <a:t>Disadvantages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Full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Wave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Rectifiers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6198488"/>
            <a:ext cx="5528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</a:tabLst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centre-</a:t>
            </a:r>
            <a:r>
              <a:rPr sz="1000" dirty="0">
                <a:latin typeface="Times New Roman"/>
                <a:cs typeface="Times New Roman"/>
              </a:rPr>
              <a:t>tapped</a:t>
            </a:r>
            <a:r>
              <a:rPr sz="1000" spc="-10" dirty="0">
                <a:latin typeface="Times New Roman"/>
                <a:cs typeface="Times New Roman"/>
              </a:rPr>
              <a:t> rectifier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10" dirty="0">
                <a:latin typeface="Times New Roman"/>
                <a:cs typeface="Times New Roman"/>
              </a:rPr>
              <a:t> expensive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tends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occupy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space.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5191" y="6368160"/>
            <a:ext cx="1711960" cy="14668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spc="-10" dirty="0">
                <a:latin typeface="Times New Roman"/>
                <a:cs typeface="Times New Roman"/>
              </a:rPr>
              <a:t>CAPACITOR-</a:t>
            </a:r>
            <a:r>
              <a:rPr sz="1000" b="1" dirty="0">
                <a:latin typeface="Times New Roman"/>
                <a:cs typeface="Times New Roman"/>
              </a:rPr>
              <a:t>INPUT</a:t>
            </a:r>
            <a:r>
              <a:rPr sz="1000" b="1" spc="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FILTER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491096"/>
            <a:ext cx="5758815" cy="17843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capacitor-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filter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below.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filter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simply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capacitor </a:t>
            </a:r>
            <a:r>
              <a:rPr sz="1000" dirty="0">
                <a:latin typeface="Times New Roman"/>
                <a:cs typeface="Times New Roman"/>
              </a:rPr>
              <a:t>connected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ground.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represents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equivalent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illustrate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basic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principle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expand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concept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full-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rectification.Both </a:t>
            </a:r>
            <a:r>
              <a:rPr sz="1000" dirty="0">
                <a:latin typeface="Times New Roman"/>
                <a:cs typeface="Times New Roman"/>
              </a:rPr>
              <a:t>capacitor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 parallel.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first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quarter-</a:t>
            </a:r>
            <a:r>
              <a:rPr sz="1000" dirty="0">
                <a:latin typeface="Times New Roman"/>
                <a:cs typeface="Times New Roman"/>
              </a:rPr>
              <a:t>cycle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input,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forward- </a:t>
            </a:r>
            <a:r>
              <a:rPr sz="1000" dirty="0">
                <a:latin typeface="Times New Roman"/>
                <a:cs typeface="Times New Roman"/>
              </a:rPr>
              <a:t>biased,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allowing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0.7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peak,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illustrated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20" dirty="0">
                <a:latin typeface="Times New Roman"/>
                <a:cs typeface="Times New Roman"/>
              </a:rPr>
              <a:t> (a).</a:t>
            </a: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150"/>
              </a:lnSpc>
              <a:spcBef>
                <a:spcPts val="35"/>
              </a:spcBef>
            </a:pP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begins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decrease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peak,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(b),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retains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reverse-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because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cathode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anode.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discharge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only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05"/>
              </a:lnSpc>
            </a:pPr>
            <a:r>
              <a:rPr sz="1000" dirty="0">
                <a:latin typeface="Times New Roman"/>
                <a:cs typeface="Times New Roman"/>
              </a:rPr>
              <a:t>through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determined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RLC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constant,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normally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long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compared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to</a:t>
            </a: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5500"/>
              </a:lnSpc>
              <a:spcBef>
                <a:spcPts val="30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period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larger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time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constant,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less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discharge.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During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first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quarter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next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cycle,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illustrated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part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(c),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diode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again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become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forward-</a:t>
            </a:r>
            <a:r>
              <a:rPr sz="1000" dirty="0">
                <a:latin typeface="Times New Roman"/>
                <a:cs typeface="Times New Roman"/>
              </a:rPr>
              <a:t>biased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 </a:t>
            </a:r>
            <a:r>
              <a:rPr sz="1000" dirty="0">
                <a:latin typeface="Times New Roman"/>
                <a:cs typeface="Times New Roman"/>
              </a:rPr>
              <a:t>exceeds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approximately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0.7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V(Si)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1386911"/>
            <a:ext cx="5286794" cy="316006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6829932"/>
            <a:ext cx="1791970" cy="155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Ripple</a:t>
            </a:r>
            <a:r>
              <a:rPr sz="1000" spc="-4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Factor</a:t>
            </a:r>
            <a:r>
              <a:rPr sz="1000" spc="-4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dirty="0">
                <a:solidFill>
                  <a:srgbClr val="233154"/>
                </a:solidFill>
                <a:latin typeface="Calibri Light"/>
                <a:cs typeface="Calibri Light"/>
              </a:rPr>
              <a:t>of</a:t>
            </a:r>
            <a:r>
              <a:rPr sz="1000" spc="-40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dirty="0">
                <a:solidFill>
                  <a:srgbClr val="233154"/>
                </a:solidFill>
                <a:latin typeface="Calibri Light"/>
                <a:cs typeface="Calibri Light"/>
              </a:rPr>
              <a:t>Half</a:t>
            </a:r>
            <a:r>
              <a:rPr sz="1000" spc="-25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Wave</a:t>
            </a:r>
            <a:r>
              <a:rPr sz="1000" spc="-40" dirty="0">
                <a:solidFill>
                  <a:srgbClr val="233154"/>
                </a:solidFill>
                <a:latin typeface="Calibri Light"/>
                <a:cs typeface="Calibri Light"/>
              </a:rPr>
              <a:t> </a:t>
            </a:r>
            <a:r>
              <a:rPr sz="1000" spc="-10" dirty="0">
                <a:solidFill>
                  <a:srgbClr val="233154"/>
                </a:solidFill>
                <a:latin typeface="Calibri Light"/>
                <a:cs typeface="Calibri Light"/>
              </a:rPr>
              <a:t>Rectifier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974204"/>
            <a:ext cx="5753735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‘Ripple’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unwanted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component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remaining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converting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waveform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DC </a:t>
            </a:r>
            <a:r>
              <a:rPr sz="1000" spc="-10" dirty="0">
                <a:latin typeface="Times New Roman"/>
                <a:cs typeface="Times New Roman"/>
              </a:rPr>
              <a:t>waveform.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Even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though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best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remove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components,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still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some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amount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left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pulsates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0" dirty="0">
                <a:latin typeface="Times New Roman"/>
                <a:cs typeface="Times New Roman"/>
              </a:rPr>
              <a:t> waveform.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undesirable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component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‘ripple’.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530" y="1219025"/>
            <a:ext cx="4856307" cy="54504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27" y="7673340"/>
            <a:ext cx="3259603" cy="146843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49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031"/>
            <a:ext cx="5757545" cy="6153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quantify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how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well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half-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convert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 AC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 we use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known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factor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(represented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γ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r).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between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RMS</a:t>
            </a:r>
            <a:r>
              <a:rPr sz="1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value</a:t>
            </a:r>
            <a:r>
              <a:rPr sz="10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 </a:t>
            </a:r>
            <a:r>
              <a:rPr sz="1000" dirty="0">
                <a:latin typeface="Times New Roman"/>
                <a:cs typeface="Times New Roman"/>
              </a:rPr>
              <a:t>(on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side)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rectifier.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formula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406141"/>
            <a:ext cx="2004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0" dirty="0">
                <a:latin typeface="Times New Roman"/>
                <a:cs typeface="Times New Roman"/>
              </a:rPr>
              <a:t> rearranged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0" dirty="0">
                <a:latin typeface="Times New Roman"/>
                <a:cs typeface="Times New Roman"/>
              </a:rPr>
              <a:t> equal: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377310"/>
            <a:ext cx="57492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half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1.21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(i.e.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γ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1.21).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Note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construct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good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want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keep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low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possible.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why</a:t>
            </a:r>
            <a:r>
              <a:rPr sz="1000" spc="-25" dirty="0">
                <a:latin typeface="Times New Roman"/>
                <a:cs typeface="Times New Roman"/>
              </a:rPr>
              <a:t> we </a:t>
            </a: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inductors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filters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reduce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HWR: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4459858"/>
            <a:ext cx="2091689" cy="166370"/>
          </a:xfrm>
          <a:prstGeom prst="rect">
            <a:avLst/>
          </a:prstGeom>
          <a:solidFill>
            <a:srgbClr val="A9A9A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dirty="0">
                <a:latin typeface="Cambria Math"/>
                <a:cs typeface="Cambria Math"/>
              </a:rPr>
              <a:t>V</a:t>
            </a:r>
            <a:r>
              <a:rPr sz="1050" baseline="-15873" dirty="0">
                <a:latin typeface="Cambria Math"/>
                <a:cs typeface="Cambria Math"/>
              </a:rPr>
              <a:t>r</a:t>
            </a:r>
            <a:r>
              <a:rPr sz="1050" spc="254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6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V</a:t>
            </a:r>
            <a:r>
              <a:rPr sz="1050" baseline="-15873" dirty="0">
                <a:latin typeface="Cambria Math"/>
                <a:cs typeface="Cambria Math"/>
              </a:rPr>
              <a:t>peak</a:t>
            </a:r>
            <a:r>
              <a:rPr sz="1000" dirty="0">
                <a:latin typeface="Cambria Math"/>
                <a:cs typeface="Cambria Math"/>
              </a:rPr>
              <a:t>(rectified</a:t>
            </a:r>
            <a:r>
              <a:rPr sz="1000" spc="2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at the</a:t>
            </a:r>
            <a:r>
              <a:rPr sz="1000" spc="5" dirty="0">
                <a:latin typeface="Cambria Math"/>
                <a:cs typeface="Cambria Math"/>
              </a:rPr>
              <a:t> </a:t>
            </a:r>
            <a:r>
              <a:rPr sz="1000" spc="-10" dirty="0">
                <a:latin typeface="Cambria Math"/>
                <a:cs typeface="Cambria Math"/>
              </a:rPr>
              <a:t>output)</a:t>
            </a:r>
            <a:r>
              <a:rPr sz="1000" spc="-10" dirty="0">
                <a:latin typeface="Times New Roman"/>
                <a:cs typeface="Times New Roman"/>
              </a:rPr>
              <a:t>/RfC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3751" y="4625974"/>
            <a:ext cx="1894839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Filter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centre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tapped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FWR: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2558" y="6592189"/>
            <a:ext cx="150177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Filter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bridge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FWR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005" y="1775459"/>
            <a:ext cx="1763979" cy="5048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2832318"/>
            <a:ext cx="3126740" cy="4468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7263" y="4800054"/>
            <a:ext cx="4122005" cy="14603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3839" y="6975347"/>
            <a:ext cx="3263023" cy="169799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1298701"/>
            <a:ext cx="880110" cy="14668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(γ)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127249"/>
            <a:ext cx="5721985" cy="10541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45085">
              <a:lnSpc>
                <a:spcPct val="957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get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consist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both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components.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components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are </a:t>
            </a:r>
            <a:r>
              <a:rPr sz="1000" dirty="0">
                <a:latin typeface="Times New Roman"/>
                <a:cs typeface="Times New Roman"/>
              </a:rPr>
              <a:t>undesirable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cause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pulsations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unwanted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components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500" spc="-15" baseline="5555" dirty="0">
                <a:latin typeface="Times New Roman"/>
                <a:cs typeface="Times New Roman"/>
              </a:rPr>
              <a:t>expression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ripple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factor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given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above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where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rms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u="sng" baseline="5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RMS</a:t>
            </a:r>
            <a:r>
              <a:rPr sz="1500" u="sng" spc="-15" baseline="5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500" u="sng" baseline="5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value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component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dc</a:t>
            </a:r>
            <a:r>
              <a:rPr sz="650" spc="7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DC </a:t>
            </a:r>
            <a:r>
              <a:rPr sz="1000" spc="-10" dirty="0">
                <a:latin typeface="Times New Roman"/>
                <a:cs typeface="Times New Roman"/>
              </a:rPr>
              <a:t>component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 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rectifier.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centre-</a:t>
            </a:r>
            <a:r>
              <a:rPr sz="1000" dirty="0">
                <a:latin typeface="Times New Roman"/>
                <a:cs typeface="Times New Roman"/>
              </a:rPr>
              <a:t>tapped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full-</a:t>
            </a:r>
            <a:r>
              <a:rPr sz="1000" dirty="0">
                <a:latin typeface="Times New Roman"/>
                <a:cs typeface="Times New Roman"/>
              </a:rPr>
              <a:t>wave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obtain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γ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20" dirty="0">
                <a:latin typeface="Times New Roman"/>
                <a:cs typeface="Times New Roman"/>
              </a:rPr>
              <a:t> 0.48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sz="1000" dirty="0">
                <a:latin typeface="Times New Roman"/>
                <a:cs typeface="Times New Roman"/>
              </a:rPr>
              <a:t>Note: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construct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good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rectifier,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keep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minimum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possible.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use </a:t>
            </a:r>
            <a:r>
              <a:rPr sz="1000" dirty="0">
                <a:latin typeface="Times New Roman"/>
                <a:cs typeface="Times New Roman"/>
              </a:rPr>
              <a:t>capacitors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inductors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reduce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ripples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3411346"/>
            <a:ext cx="1677035" cy="14668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RIPPLE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FWR: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604" y="3776598"/>
            <a:ext cx="2230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mbria Math"/>
                <a:cs typeface="Cambria Math"/>
              </a:rPr>
              <a:t>V</a:t>
            </a:r>
            <a:r>
              <a:rPr sz="1050" baseline="-15873" dirty="0">
                <a:latin typeface="Cambria Math"/>
                <a:cs typeface="Cambria Math"/>
              </a:rPr>
              <a:t>r</a:t>
            </a:r>
            <a:r>
              <a:rPr sz="1050" spc="254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6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V</a:t>
            </a:r>
            <a:r>
              <a:rPr sz="1050" baseline="-15873" dirty="0">
                <a:latin typeface="Cambria Math"/>
                <a:cs typeface="Cambria Math"/>
              </a:rPr>
              <a:t>peak</a:t>
            </a:r>
            <a:r>
              <a:rPr sz="1000" dirty="0">
                <a:latin typeface="Cambria Math"/>
                <a:cs typeface="Cambria Math"/>
              </a:rPr>
              <a:t>(rectified</a:t>
            </a:r>
            <a:r>
              <a:rPr sz="1000" spc="2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at the</a:t>
            </a:r>
            <a:r>
              <a:rPr sz="1000" spc="5" dirty="0">
                <a:latin typeface="Cambria Math"/>
                <a:cs typeface="Cambria Math"/>
              </a:rPr>
              <a:t> </a:t>
            </a:r>
            <a:r>
              <a:rPr sz="1000" spc="-10" dirty="0">
                <a:latin typeface="Cambria Math"/>
                <a:cs typeface="Cambria Math"/>
              </a:rPr>
              <a:t>output)</a:t>
            </a:r>
            <a:r>
              <a:rPr sz="1000" spc="-10" dirty="0">
                <a:latin typeface="Times New Roman"/>
                <a:cs typeface="Times New Roman"/>
              </a:rPr>
              <a:t>/2RfC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570" y="1530427"/>
            <a:ext cx="1638887" cy="5434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896" y="4631406"/>
            <a:ext cx="5758420" cy="18094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20" y="7387463"/>
            <a:ext cx="196215" cy="1282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3929" y="7402067"/>
            <a:ext cx="196215" cy="12826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8175" y="7397622"/>
            <a:ext cx="196214" cy="1282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6545" y="7371588"/>
            <a:ext cx="196215" cy="1651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870" y="7396988"/>
            <a:ext cx="196215" cy="1282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3225" y="7407782"/>
            <a:ext cx="196214" cy="1282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0640" y="7408417"/>
            <a:ext cx="196214" cy="128269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1807" y="914348"/>
            <a:ext cx="1011555" cy="20510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b="1" u="sng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MODULE-</a:t>
            </a:r>
            <a:r>
              <a:rPr sz="1400" b="1" u="sng" spc="-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7777" y="1118869"/>
            <a:ext cx="2997835" cy="204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sz="1400" b="1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BIPOLAR</a:t>
            </a:r>
            <a:r>
              <a:rPr sz="1400" b="1" u="sng" spc="-4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JUNCTION</a:t>
            </a:r>
            <a:r>
              <a:rPr sz="1400" b="1" u="sng" spc="-4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TRANSISTOR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500885"/>
            <a:ext cx="5756910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W.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Shockley,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J.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Barden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and W.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Bratterin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invented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transistor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1947.</a:t>
            </a:r>
            <a:r>
              <a:rPr sz="1200" spc="2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term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‘transistor’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derived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words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‘transfer’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‘resistor.’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These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words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describe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operation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BJT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low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resistance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circuit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high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resistance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circuit.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abbreviation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BJT,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bipolar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often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applied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three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terminal </a:t>
            </a:r>
            <a:r>
              <a:rPr sz="1200" dirty="0">
                <a:latin typeface="Times New Roman"/>
                <a:cs typeface="Times New Roman"/>
              </a:rPr>
              <a:t>device.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term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bipolar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reflects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holes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electrons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participate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injection </a:t>
            </a:r>
            <a:r>
              <a:rPr sz="1200" dirty="0">
                <a:latin typeface="Times New Roman"/>
                <a:cs typeface="Times New Roman"/>
              </a:rPr>
              <a:t>process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oppositely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polarized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material.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carrier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employed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(electron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hole),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unipolar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2754121"/>
            <a:ext cx="2743835" cy="1752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solidFill>
                  <a:srgbClr val="813587"/>
                </a:solidFill>
                <a:latin typeface="Times New Roman"/>
                <a:cs typeface="Times New Roman"/>
              </a:rPr>
              <a:t>What</a:t>
            </a:r>
            <a:r>
              <a:rPr sz="1200" spc="-30" dirty="0">
                <a:solidFill>
                  <a:srgbClr val="8135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3587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8135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3587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8135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3587"/>
                </a:solidFill>
                <a:latin typeface="Times New Roman"/>
                <a:cs typeface="Times New Roman"/>
              </a:rPr>
              <a:t>Bipolar</a:t>
            </a:r>
            <a:r>
              <a:rPr sz="1200" spc="-25" dirty="0">
                <a:solidFill>
                  <a:srgbClr val="8135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3587"/>
                </a:solidFill>
                <a:latin typeface="Times New Roman"/>
                <a:cs typeface="Times New Roman"/>
              </a:rPr>
              <a:t>Junction</a:t>
            </a:r>
            <a:r>
              <a:rPr sz="1200" spc="-25" dirty="0">
                <a:solidFill>
                  <a:srgbClr val="8135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13587"/>
                </a:solidFill>
                <a:latin typeface="Times New Roman"/>
                <a:cs typeface="Times New Roman"/>
              </a:rPr>
              <a:t>Transistor</a:t>
            </a:r>
            <a:r>
              <a:rPr sz="1200" spc="-30" dirty="0">
                <a:solidFill>
                  <a:srgbClr val="813587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13587"/>
                </a:solidFill>
                <a:latin typeface="Times New Roman"/>
                <a:cs typeface="Times New Roman"/>
              </a:rPr>
              <a:t>(BJT)?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902965"/>
            <a:ext cx="5760085" cy="20339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bipolar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junction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transistor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 a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three-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terminal semiconductor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device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consists of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two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p-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junctions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are able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amplify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magnify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signal.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current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controlled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device.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three</a:t>
            </a:r>
            <a:r>
              <a:rPr sz="120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terminals</a:t>
            </a:r>
            <a:r>
              <a:rPr sz="1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BJT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20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base,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collector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emitter.</a:t>
            </a:r>
            <a:r>
              <a:rPr sz="12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small amplitude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applied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base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available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amplified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form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collector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transistor.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amplification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provided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BJT.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Note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does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require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2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external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source</a:t>
            </a:r>
            <a:r>
              <a:rPr sz="12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DC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power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supply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carry out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amplification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process.</a:t>
            </a:r>
            <a:r>
              <a:rPr sz="12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Bipolar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transistors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manufactured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two</a:t>
            </a:r>
            <a:r>
              <a:rPr sz="120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types,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PNP</a:t>
            </a:r>
            <a:r>
              <a:rPr sz="11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NPN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20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20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available</a:t>
            </a:r>
            <a:r>
              <a:rPr sz="120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20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separate</a:t>
            </a:r>
            <a:r>
              <a:rPr sz="120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components,</a:t>
            </a:r>
            <a:r>
              <a:rPr sz="120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usually</a:t>
            </a:r>
            <a:r>
              <a:rPr sz="1200" spc="2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large quantities.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prime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use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function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type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transistor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amplify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current.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makes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them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useful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switches</a:t>
            </a:r>
            <a:r>
              <a:rPr sz="12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amplifiers.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wide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application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electronic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devices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like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mobile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phones,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televisions,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radio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transmitters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industrial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control.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1000" b="1" u="sng" dirty="0">
                <a:solidFill>
                  <a:srgbClr val="2E2E90"/>
                </a:solidFill>
                <a:uFill>
                  <a:solidFill>
                    <a:srgbClr val="2D2D90"/>
                  </a:solidFill>
                </a:uFill>
                <a:latin typeface="Calibri"/>
                <a:cs typeface="Calibri"/>
              </a:rPr>
              <a:t>Bipolar</a:t>
            </a:r>
            <a:r>
              <a:rPr sz="1000" b="1" u="sng" spc="-40" dirty="0">
                <a:solidFill>
                  <a:srgbClr val="2E2E90"/>
                </a:solidFill>
                <a:uFill>
                  <a:solidFill>
                    <a:srgbClr val="2D2D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2E2E90"/>
                </a:solidFill>
                <a:uFill>
                  <a:solidFill>
                    <a:srgbClr val="2D2D90"/>
                  </a:solidFill>
                </a:uFill>
                <a:latin typeface="Calibri"/>
                <a:cs typeface="Calibri"/>
              </a:rPr>
              <a:t>Transistor</a:t>
            </a:r>
            <a:r>
              <a:rPr sz="1000" b="1" u="sng" spc="-40" dirty="0">
                <a:solidFill>
                  <a:srgbClr val="2E2E90"/>
                </a:solidFill>
                <a:uFill>
                  <a:solidFill>
                    <a:srgbClr val="2D2D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10" dirty="0">
                <a:solidFill>
                  <a:srgbClr val="2E2E90"/>
                </a:solidFill>
                <a:uFill>
                  <a:solidFill>
                    <a:srgbClr val="2D2D90"/>
                  </a:solidFill>
                </a:uFill>
                <a:latin typeface="Calibri"/>
                <a:cs typeface="Calibri"/>
              </a:rPr>
              <a:t>Construction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111" y="5062981"/>
            <a:ext cx="4897628" cy="4065397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630" y="159511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9507"/>
            <a:ext cx="5758180" cy="6470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55"/>
              </a:spcBef>
            </a:pP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1F2021"/>
                </a:solidFill>
                <a:latin typeface="Times New Roman"/>
                <a:cs typeface="Times New Roman"/>
              </a:rPr>
              <a:t>binary</a:t>
            </a:r>
            <a:r>
              <a:rPr sz="1050" b="1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1F2021"/>
                </a:solidFill>
                <a:latin typeface="Times New Roman"/>
                <a:cs typeface="Times New Roman"/>
              </a:rPr>
              <a:t>signal</a:t>
            </a:r>
            <a:r>
              <a:rPr sz="1050"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or</a:t>
            </a:r>
            <a:r>
              <a:rPr sz="105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1F2021"/>
                </a:solidFill>
                <a:latin typeface="Times New Roman"/>
                <a:cs typeface="Times New Roman"/>
              </a:rPr>
              <a:t>logic</a:t>
            </a:r>
            <a:r>
              <a:rPr sz="1050" b="1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1F2021"/>
                </a:solidFill>
                <a:latin typeface="Times New Roman"/>
                <a:cs typeface="Times New Roman"/>
              </a:rPr>
              <a:t>signal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.</a:t>
            </a:r>
            <a:r>
              <a:rPr sz="105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They</a:t>
            </a:r>
            <a:r>
              <a:rPr sz="1050" spc="1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are</a:t>
            </a:r>
            <a:r>
              <a:rPr sz="1050" spc="1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represented</a:t>
            </a:r>
            <a:r>
              <a:rPr sz="105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by</a:t>
            </a:r>
            <a:r>
              <a:rPr sz="1050" spc="1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two</a:t>
            </a:r>
            <a:r>
              <a:rPr sz="1050" spc="1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voltage</a:t>
            </a:r>
            <a:r>
              <a:rPr sz="105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bands:</a:t>
            </a:r>
            <a:r>
              <a:rPr sz="105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one</a:t>
            </a:r>
            <a:r>
              <a:rPr sz="105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near</a:t>
            </a:r>
            <a:r>
              <a:rPr sz="105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050" spc="1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reference</a:t>
            </a:r>
            <a:r>
              <a:rPr sz="105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1F2021"/>
                </a:solidFill>
                <a:latin typeface="Times New Roman"/>
                <a:cs typeface="Times New Roman"/>
              </a:rPr>
              <a:t>value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(typically termed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as </a:t>
            </a:r>
            <a:r>
              <a:rPr sz="1050" i="1" dirty="0">
                <a:solidFill>
                  <a:srgbClr val="1F2021"/>
                </a:solidFill>
                <a:latin typeface="Times New Roman"/>
                <a:cs typeface="Times New Roman"/>
              </a:rPr>
              <a:t>ground</a:t>
            </a:r>
            <a:r>
              <a:rPr sz="1050" i="1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or</a:t>
            </a:r>
            <a:r>
              <a:rPr sz="105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zero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volts),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and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other a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value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near</a:t>
            </a:r>
            <a:r>
              <a:rPr sz="105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supply</a:t>
            </a:r>
            <a:r>
              <a:rPr sz="1050" spc="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voltage.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These</a:t>
            </a:r>
            <a:r>
              <a:rPr sz="105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1F2021"/>
                </a:solidFill>
                <a:latin typeface="Times New Roman"/>
                <a:cs typeface="Times New Roman"/>
              </a:rPr>
              <a:t>correspond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two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values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"zero"</a:t>
            </a:r>
            <a:r>
              <a:rPr sz="1050" spc="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and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"one"</a:t>
            </a:r>
            <a:r>
              <a:rPr sz="1050" spc="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(or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"false"</a:t>
            </a:r>
            <a:r>
              <a:rPr sz="1050" spc="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and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"true")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the </a:t>
            </a:r>
            <a:r>
              <a:rPr sz="1050" dirty="0">
                <a:solidFill>
                  <a:srgbClr val="0A0080"/>
                </a:solidFill>
                <a:latin typeface="Times New Roman"/>
                <a:cs typeface="Times New Roman"/>
                <a:hlinkClick r:id="rId2"/>
              </a:rPr>
              <a:t>Boolean</a:t>
            </a:r>
            <a:r>
              <a:rPr sz="1050" spc="75" dirty="0">
                <a:solidFill>
                  <a:srgbClr val="0A008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050" dirty="0">
                <a:solidFill>
                  <a:srgbClr val="0A0080"/>
                </a:solidFill>
                <a:latin typeface="Times New Roman"/>
                <a:cs typeface="Times New Roman"/>
                <a:hlinkClick r:id="rId2"/>
              </a:rPr>
              <a:t>domain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  <a:hlinkClick r:id="rId2"/>
              </a:rPr>
              <a:t>,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so</a:t>
            </a:r>
            <a:r>
              <a:rPr sz="1050" spc="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at</a:t>
            </a:r>
            <a:r>
              <a:rPr sz="1050" spc="7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any</a:t>
            </a:r>
            <a:r>
              <a:rPr sz="105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given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time</a:t>
            </a:r>
            <a:r>
              <a:rPr sz="1050" spc="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1F2021"/>
                </a:solidFill>
                <a:latin typeface="Times New Roman"/>
                <a:cs typeface="Times New Roman"/>
              </a:rPr>
              <a:t>a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binary</a:t>
            </a:r>
            <a:r>
              <a:rPr sz="105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signal</a:t>
            </a:r>
            <a:r>
              <a:rPr sz="105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represents</a:t>
            </a:r>
            <a:r>
              <a:rPr sz="105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2021"/>
                </a:solidFill>
                <a:latin typeface="Times New Roman"/>
                <a:cs typeface="Times New Roman"/>
              </a:rPr>
              <a:t>one</a:t>
            </a:r>
            <a:r>
              <a:rPr sz="105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A0080"/>
                </a:solidFill>
                <a:latin typeface="Times New Roman"/>
                <a:cs typeface="Times New Roman"/>
                <a:hlinkClick r:id="rId3"/>
              </a:rPr>
              <a:t>binary</a:t>
            </a:r>
            <a:r>
              <a:rPr sz="1050" spc="-25" dirty="0">
                <a:solidFill>
                  <a:srgbClr val="0A008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050" dirty="0">
                <a:solidFill>
                  <a:srgbClr val="0A0080"/>
                </a:solidFill>
                <a:latin typeface="Times New Roman"/>
                <a:cs typeface="Times New Roman"/>
                <a:hlinkClick r:id="rId3"/>
              </a:rPr>
              <a:t>digit</a:t>
            </a:r>
            <a:r>
              <a:rPr sz="1050" spc="-5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1F2021"/>
                </a:solidFill>
                <a:latin typeface="Times New Roman"/>
                <a:cs typeface="Times New Roman"/>
              </a:rPr>
              <a:t>(bit).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2270" y="6448932"/>
            <a:ext cx="2716530" cy="23367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Continuous</a:t>
            </a:r>
            <a:r>
              <a:rPr sz="1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Times New Roman"/>
                <a:cs typeface="Times New Roman"/>
              </a:rPr>
              <a:t>Discrete</a:t>
            </a:r>
            <a:r>
              <a:rPr sz="16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790421"/>
            <a:ext cx="5745480" cy="15259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10" dirty="0">
                <a:solidFill>
                  <a:srgbClr val="333333"/>
                </a:solidFill>
                <a:latin typeface="Calibri"/>
                <a:cs typeface="Calibri"/>
              </a:rPr>
              <a:t>Continuous-</a:t>
            </a:r>
            <a:r>
              <a:rPr sz="1400" b="1" dirty="0">
                <a:solidFill>
                  <a:srgbClr val="333333"/>
                </a:solidFill>
                <a:latin typeface="Calibri"/>
                <a:cs typeface="Calibri"/>
              </a:rPr>
              <a:t>time</a:t>
            </a:r>
            <a:r>
              <a:rPr sz="1400" b="1" spc="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Calibri"/>
                <a:cs typeface="Calibri"/>
              </a:rPr>
              <a:t>signal: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31300"/>
              </a:lnSpc>
              <a:spcBef>
                <a:spcPts val="60"/>
              </a:spcBef>
            </a:pP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“function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variable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has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uncountable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infinite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set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numbers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sequence”.The 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represented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defined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instant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in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sequence.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termed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analog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signal.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continuous function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time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defined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real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(or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axis)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continuous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amplitude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time.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is,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000" spc="5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certain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instant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time.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drawn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shown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Figure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1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Shown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below.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1603920"/>
            <a:ext cx="2842283" cy="1192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4328" y="2928583"/>
            <a:ext cx="4561846" cy="34170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8409431"/>
            <a:ext cx="2834513" cy="96621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150365"/>
            <a:ext cx="1221105" cy="975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333333"/>
                </a:solidFill>
                <a:latin typeface="Calibri"/>
                <a:cs typeface="Calibri"/>
              </a:rPr>
              <a:t>According</a:t>
            </a:r>
            <a:r>
              <a:rPr sz="10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Calibri"/>
                <a:cs typeface="Calibri"/>
              </a:rPr>
              <a:t> dopping: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050" spc="-10" dirty="0">
                <a:solidFill>
                  <a:srgbClr val="333333"/>
                </a:solidFill>
                <a:latin typeface="Calibri"/>
                <a:cs typeface="Calibri"/>
              </a:rPr>
              <a:t>E&gt;C&gt;B</a:t>
            </a:r>
            <a:endParaRPr sz="1050">
              <a:latin typeface="Calibri"/>
              <a:cs typeface="Calibri"/>
            </a:endParaRPr>
          </a:p>
          <a:p>
            <a:pPr marL="12700" marR="62865">
              <a:lnSpc>
                <a:spcPts val="2090"/>
              </a:lnSpc>
              <a:spcBef>
                <a:spcPts val="95"/>
              </a:spcBef>
            </a:pP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According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Width: C&gt;E&gt;B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3310" y="2478277"/>
            <a:ext cx="1327150" cy="1619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dirty="0">
                <a:solidFill>
                  <a:srgbClr val="333333"/>
                </a:solidFill>
                <a:latin typeface="Calibri"/>
                <a:cs typeface="Calibri"/>
              </a:rPr>
              <a:t>ACTION</a:t>
            </a:r>
            <a:r>
              <a:rPr sz="10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05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333333"/>
                </a:solidFill>
                <a:latin typeface="Calibri"/>
                <a:cs typeface="Calibri"/>
              </a:rPr>
              <a:t>TRANSISTOR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5777864"/>
            <a:ext cx="5532120" cy="35388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0665" marR="8255" indent="-228600">
              <a:lnSpc>
                <a:spcPts val="1380"/>
              </a:lnSpc>
              <a:spcBef>
                <a:spcPts val="195"/>
              </a:spcBef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Two</a:t>
            </a:r>
            <a:r>
              <a:rPr sz="1200" spc="1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batteries</a:t>
            </a:r>
            <a:r>
              <a:rPr sz="1200" spc="16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are</a:t>
            </a:r>
            <a:r>
              <a:rPr sz="1200" spc="1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used</a:t>
            </a:r>
            <a:r>
              <a:rPr sz="1200" spc="1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1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simplify</a:t>
            </a:r>
            <a:r>
              <a:rPr sz="1200" spc="1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operation</a:t>
            </a:r>
            <a:r>
              <a:rPr sz="1200" spc="16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theory.</a:t>
            </a:r>
            <a:r>
              <a:rPr sz="1200" spc="1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Most</a:t>
            </a:r>
            <a:r>
              <a:rPr sz="1200" spc="1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applications</a:t>
            </a:r>
            <a:r>
              <a:rPr sz="1200" spc="16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require</a:t>
            </a:r>
            <a:r>
              <a:rPr sz="1200" spc="15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one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voltage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source.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negative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terminal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battery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connected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N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emitter.</a:t>
            </a:r>
            <a:endParaRPr sz="1200">
              <a:latin typeface="Times New Roman"/>
              <a:cs typeface="Times New Roman"/>
            </a:endParaRPr>
          </a:p>
          <a:p>
            <a:pPr marL="240665" marR="8890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5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positive</a:t>
            </a:r>
            <a:r>
              <a:rPr sz="1200" spc="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terminal</a:t>
            </a:r>
            <a:r>
              <a:rPr sz="1200" spc="6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4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same</a:t>
            </a:r>
            <a:r>
              <a:rPr sz="1200" spc="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battery</a:t>
            </a:r>
            <a:r>
              <a:rPr sz="1200" spc="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connected</a:t>
            </a:r>
            <a:r>
              <a:rPr sz="1200" spc="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P-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type</a:t>
            </a:r>
            <a:r>
              <a:rPr sz="1200" spc="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base.</a:t>
            </a:r>
            <a:r>
              <a:rPr sz="1200" spc="7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Therefore,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emitter-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circuit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forward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biased.</a:t>
            </a:r>
            <a:endParaRPr sz="12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circuit,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N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connected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5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positive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battery</a:t>
            </a:r>
            <a:r>
              <a:rPr sz="1200" spc="-7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terminal.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connected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negative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terminal.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ts val="1315"/>
              </a:lnSpc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collector-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circuit</a:t>
            </a:r>
            <a:r>
              <a:rPr sz="1200" spc="-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reverse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biased.</a:t>
            </a:r>
            <a:endParaRPr sz="1200">
              <a:latin typeface="Times New Roman"/>
              <a:cs typeface="Times New Roman"/>
            </a:endParaRPr>
          </a:p>
          <a:p>
            <a:pPr marL="240665" marR="8255" indent="-228600" algn="just">
              <a:lnSpc>
                <a:spcPts val="1380"/>
              </a:lnSpc>
              <a:spcBef>
                <a:spcPts val="65"/>
              </a:spcBef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Electrons</a:t>
            </a:r>
            <a:r>
              <a:rPr sz="1200" spc="2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enter</a:t>
            </a:r>
            <a:r>
              <a:rPr sz="1200" spc="2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2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emitter</a:t>
            </a:r>
            <a:r>
              <a:rPr sz="1200" spc="2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from</a:t>
            </a:r>
            <a:r>
              <a:rPr sz="1200" spc="24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2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negative</a:t>
            </a:r>
            <a:r>
              <a:rPr sz="1200" spc="2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battery</a:t>
            </a:r>
            <a:r>
              <a:rPr sz="1200" spc="204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source</a:t>
            </a:r>
            <a:r>
              <a:rPr sz="1200" spc="2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and</a:t>
            </a:r>
            <a:r>
              <a:rPr sz="1200" spc="2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flow</a:t>
            </a:r>
            <a:r>
              <a:rPr sz="1200" spc="2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toward</a:t>
            </a:r>
            <a:r>
              <a:rPr sz="1200" spc="2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junction.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forward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bias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has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reduced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potential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barrier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first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junction.</a:t>
            </a:r>
            <a:endParaRPr sz="1200">
              <a:latin typeface="Times New Roman"/>
              <a:cs typeface="Times New Roman"/>
            </a:endParaRPr>
          </a:p>
          <a:p>
            <a:pPr marL="240665" marR="8255" indent="-228600" algn="just">
              <a:lnSpc>
                <a:spcPts val="1380"/>
              </a:lnSpc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 electrons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then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combine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with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hole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carriers</a:t>
            </a:r>
            <a:r>
              <a:rPr sz="1200" spc="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complete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emitter-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circuit.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However,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very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thin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section,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about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0.001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inches.</a:t>
            </a:r>
            <a:endParaRPr sz="1200">
              <a:latin typeface="Times New Roman"/>
              <a:cs typeface="Times New Roman"/>
            </a:endParaRPr>
          </a:p>
          <a:p>
            <a:pPr marL="240665" marR="6985" indent="-228600" algn="just">
              <a:lnSpc>
                <a:spcPts val="1380"/>
              </a:lnSpc>
              <a:spcBef>
                <a:spcPts val="5"/>
              </a:spcBef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Most</a:t>
            </a:r>
            <a:r>
              <a:rPr sz="1200" spc="18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18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17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electrons</a:t>
            </a:r>
            <a:r>
              <a:rPr sz="1200" spc="1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flow</a:t>
            </a:r>
            <a:r>
              <a:rPr sz="1200" spc="17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on</a:t>
            </a:r>
            <a:r>
              <a:rPr sz="1200" spc="18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through</a:t>
            </a:r>
            <a:r>
              <a:rPr sz="1200" spc="18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18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17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18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as</a:t>
            </a:r>
            <a:r>
              <a:rPr sz="1200" spc="18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19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1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terminal</a:t>
            </a:r>
            <a:r>
              <a:rPr sz="1200" spc="18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connected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positive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terminal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battery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this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reverse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biased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potential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very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large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so</a:t>
            </a:r>
            <a:r>
              <a:rPr sz="1200" spc="9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most</a:t>
            </a:r>
            <a:r>
              <a:rPr sz="1200" spc="8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majority</a:t>
            </a:r>
            <a:r>
              <a:rPr sz="1200" spc="6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charge</a:t>
            </a:r>
            <a:r>
              <a:rPr sz="1200" spc="9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carriers</a:t>
            </a:r>
            <a:r>
              <a:rPr sz="1200" spc="10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are</a:t>
            </a:r>
            <a:r>
              <a:rPr sz="1200" spc="8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attracted</a:t>
            </a:r>
            <a:r>
              <a:rPr sz="1200" spc="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and</a:t>
            </a:r>
            <a:r>
              <a:rPr sz="1200" spc="10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will</a:t>
            </a:r>
            <a:r>
              <a:rPr sz="1200" spc="10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cross</a:t>
            </a:r>
            <a:r>
              <a:rPr sz="1200" spc="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large</a:t>
            </a:r>
            <a:r>
              <a:rPr sz="1200" spc="9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depletion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region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due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large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reverse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biased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potential.</a:t>
            </a:r>
            <a:endParaRPr sz="1200">
              <a:latin typeface="Times New Roman"/>
              <a:cs typeface="Times New Roman"/>
            </a:endParaRPr>
          </a:p>
          <a:p>
            <a:pPr marL="240665" marR="8890" indent="-228600" algn="just">
              <a:lnSpc>
                <a:spcPts val="1380"/>
              </a:lnSpc>
              <a:buSzPct val="83333"/>
              <a:buFont typeface="Symbol"/>
              <a:buChar char=""/>
              <a:tabLst>
                <a:tab pos="2406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there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will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be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an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injection</a:t>
            </a:r>
            <a:r>
              <a:rPr sz="1200" spc="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minority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carriers(holes)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from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N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dopped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into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P-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type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region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material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as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terminal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connected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positive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terminal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20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battery.Similarly</a:t>
            </a:r>
            <a:r>
              <a:rPr sz="1200" spc="18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minority</a:t>
            </a:r>
            <a:r>
              <a:rPr sz="1200" spc="19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charge</a:t>
            </a:r>
            <a:r>
              <a:rPr sz="1200" spc="2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carriers(free</a:t>
            </a:r>
            <a:r>
              <a:rPr sz="1200" spc="20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electrons)</a:t>
            </a:r>
            <a:r>
              <a:rPr sz="1200" spc="204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in</a:t>
            </a:r>
            <a:r>
              <a:rPr sz="1200" spc="2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204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2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will</a:t>
            </a:r>
            <a:r>
              <a:rPr sz="1200" spc="2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move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towards</a:t>
            </a:r>
            <a:r>
              <a:rPr sz="1200" spc="-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collector.Due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this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current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will</a:t>
            </a:r>
            <a:r>
              <a:rPr sz="1200" spc="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flow</a:t>
            </a:r>
            <a:r>
              <a:rPr sz="1200" spc="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from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terminal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towards</a:t>
            </a:r>
            <a:r>
              <a:rPr sz="1200" spc="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base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due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presence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minority</a:t>
            </a:r>
            <a:r>
              <a:rPr sz="1200" spc="-5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charge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carriers.So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total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current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will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be: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7154" y="9482022"/>
            <a:ext cx="1864995" cy="18161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𝐶</a:t>
            </a:r>
            <a:r>
              <a:rPr sz="1275" spc="202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𝐶</a:t>
            </a:r>
            <a:r>
              <a:rPr sz="1275" spc="209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majority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𝐶𝑂</a:t>
            </a:r>
            <a:r>
              <a:rPr sz="1275" spc="187" baseline="-16339" dirty="0">
                <a:latin typeface="Cambria Math"/>
                <a:cs typeface="Cambria Math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minority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335" y="3104198"/>
            <a:ext cx="5159004" cy="24281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016" y="1638553"/>
            <a:ext cx="5541010" cy="186055"/>
          </a:xfrm>
          <a:custGeom>
            <a:avLst/>
            <a:gdLst/>
            <a:ahLst/>
            <a:cxnLst/>
            <a:rect l="l" t="t" r="r" b="b"/>
            <a:pathLst>
              <a:path w="5541009" h="186055">
                <a:moveTo>
                  <a:pt x="5540629" y="0"/>
                </a:moveTo>
                <a:lnTo>
                  <a:pt x="0" y="0"/>
                </a:lnTo>
                <a:lnTo>
                  <a:pt x="0" y="185927"/>
                </a:lnTo>
                <a:lnTo>
                  <a:pt x="5540629" y="185927"/>
                </a:lnTo>
                <a:lnTo>
                  <a:pt x="5540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9804" y="1249426"/>
            <a:ext cx="560451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27965" algn="just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91465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minority-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-25" dirty="0">
                <a:latin typeface="Times New Roman"/>
                <a:cs typeface="Times New Roman"/>
              </a:rPr>
              <a:t> as:</a:t>
            </a:r>
            <a:endParaRPr sz="1200">
              <a:latin typeface="Times New Roman"/>
              <a:cs typeface="Times New Roman"/>
            </a:endParaRPr>
          </a:p>
          <a:p>
            <a:pPr marL="291465" indent="-227965" algn="just">
              <a:lnSpc>
                <a:spcPct val="100000"/>
              </a:lnSpc>
              <a:spcBef>
                <a:spcPts val="35"/>
              </a:spcBef>
              <a:buClr>
                <a:srgbClr val="202429"/>
              </a:buClr>
              <a:buFont typeface="Symbol"/>
              <a:buChar char=""/>
              <a:tabLst>
                <a:tab pos="291465" algn="l"/>
              </a:tabLst>
            </a:pPr>
            <a:r>
              <a:rPr sz="1200" dirty="0">
                <a:latin typeface="Times New Roman"/>
                <a:cs typeface="Times New Roman"/>
              </a:rPr>
              <a:t>leakage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40"/>
                </a:solidFill>
                <a:latin typeface="Cambria Math"/>
                <a:cs typeface="Cambria Math"/>
              </a:rPr>
              <a:t>𝐼</a:t>
            </a:r>
            <a:r>
              <a:rPr sz="1275" baseline="-16339" dirty="0">
                <a:solidFill>
                  <a:srgbClr val="000040"/>
                </a:solidFill>
                <a:latin typeface="Cambria Math"/>
                <a:cs typeface="Cambria Math"/>
              </a:rPr>
              <a:t>𝐶𝑂</a:t>
            </a:r>
            <a:r>
              <a:rPr sz="1275" spc="600" baseline="-16339" dirty="0">
                <a:solidFill>
                  <a:srgbClr val="00004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dirty="0">
                <a:solidFill>
                  <a:srgbClr val="000040"/>
                </a:solidFill>
                <a:latin typeface="Cambria Math"/>
                <a:cs typeface="Cambria Math"/>
              </a:rPr>
              <a:t>𝐼</a:t>
            </a:r>
            <a:r>
              <a:rPr sz="1275" baseline="-16339" dirty="0">
                <a:solidFill>
                  <a:srgbClr val="000040"/>
                </a:solidFill>
                <a:latin typeface="Cambria Math"/>
                <a:cs typeface="Cambria Math"/>
              </a:rPr>
              <a:t>𝐶</a:t>
            </a:r>
            <a:r>
              <a:rPr sz="1275" spc="217" baseline="-16339" dirty="0">
                <a:solidFill>
                  <a:srgbClr val="00004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terminal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Open).</a:t>
            </a:r>
            <a:endParaRPr sz="1200">
              <a:latin typeface="Times New Roman"/>
              <a:cs typeface="Times New Roman"/>
            </a:endParaRPr>
          </a:p>
          <a:p>
            <a:pPr marL="291465" marR="30480" indent="-228600" algn="just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2914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Approximately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95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98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percent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current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through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transistor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from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an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emitter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collector.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About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two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five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percent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current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moves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between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emitter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base.</a:t>
            </a:r>
            <a:endParaRPr sz="1200">
              <a:latin typeface="Times New Roman"/>
              <a:cs typeface="Times New Roman"/>
            </a:endParaRPr>
          </a:p>
          <a:p>
            <a:pPr marL="291465" marR="27940" indent="-228600" algn="just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291465" algn="l"/>
              </a:tabLst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</a:t>
            </a:r>
            <a:r>
              <a:rPr sz="1200" spc="10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small</a:t>
            </a:r>
            <a:r>
              <a:rPr sz="1200" spc="114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change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in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emitter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bias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voltage</a:t>
            </a:r>
            <a:r>
              <a:rPr sz="1200" spc="1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causes</a:t>
            </a:r>
            <a:r>
              <a:rPr sz="1200" spc="114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</a:t>
            </a:r>
            <a:r>
              <a:rPr sz="1200" spc="10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somewhat</a:t>
            </a:r>
            <a:r>
              <a:rPr sz="1200" spc="114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larger</a:t>
            </a:r>
            <a:r>
              <a:rPr sz="1200" spc="1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change</a:t>
            </a:r>
            <a:r>
              <a:rPr sz="1200" spc="10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in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emitter-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collector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current.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This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what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allows</a:t>
            </a:r>
            <a:r>
              <a:rPr sz="1200" spc="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transistors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to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be</a:t>
            </a:r>
            <a:r>
              <a:rPr sz="1200" spc="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used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as</a:t>
            </a:r>
            <a:r>
              <a:rPr sz="1200" spc="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amplifiers.</a:t>
            </a:r>
            <a:r>
              <a:rPr sz="1200" spc="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emitter-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base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current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change,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however,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quite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small.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6586" y="2804413"/>
            <a:ext cx="709295" cy="1816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𝐸</a:t>
            </a:r>
            <a:r>
              <a:rPr sz="1275" spc="637" baseline="-16339" dirty="0">
                <a:latin typeface="Cambria Math"/>
                <a:cs typeface="Cambria Math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mbria Math"/>
                <a:cs typeface="Cambria Math"/>
              </a:rPr>
              <a:t>𝐼</a:t>
            </a:r>
            <a:r>
              <a:rPr sz="1275" baseline="-16339" dirty="0">
                <a:latin typeface="Cambria Math"/>
                <a:cs typeface="Cambria Math"/>
              </a:rPr>
              <a:t>𝐶</a:t>
            </a:r>
            <a:r>
              <a:rPr sz="1275" spc="232" baseline="-16339" dirty="0">
                <a:latin typeface="Cambria Math"/>
                <a:cs typeface="Cambria Math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+</a:t>
            </a:r>
            <a:r>
              <a:rPr sz="1200" spc="-25" dirty="0">
                <a:latin typeface="Cambria Math"/>
                <a:cs typeface="Cambria Math"/>
              </a:rPr>
              <a:t>𝐼</a:t>
            </a:r>
            <a:r>
              <a:rPr sz="1275" spc="-37" baseline="-16339" dirty="0">
                <a:latin typeface="Cambria Math"/>
                <a:cs typeface="Cambria Math"/>
              </a:rPr>
              <a:t>𝐵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584060"/>
            <a:ext cx="3436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1"/>
                </a:solidFill>
                <a:latin typeface="Times New Roman"/>
                <a:cs typeface="Times New Roman"/>
              </a:rPr>
              <a:t>The</a:t>
            </a:r>
            <a:r>
              <a:rPr sz="1200" b="1" spc="-20" dirty="0">
                <a:solidFill>
                  <a:srgbClr val="40404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1"/>
                </a:solidFill>
                <a:latin typeface="Times New Roman"/>
                <a:cs typeface="Times New Roman"/>
              </a:rPr>
              <a:t>Common</a:t>
            </a:r>
            <a:r>
              <a:rPr sz="1200" b="1" spc="-10" dirty="0">
                <a:solidFill>
                  <a:srgbClr val="40404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1"/>
                </a:solidFill>
                <a:latin typeface="Times New Roman"/>
                <a:cs typeface="Times New Roman"/>
              </a:rPr>
              <a:t>Base</a:t>
            </a:r>
            <a:r>
              <a:rPr sz="1200" b="1" spc="-20" dirty="0">
                <a:solidFill>
                  <a:srgbClr val="40404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1"/>
                </a:solidFill>
                <a:latin typeface="Times New Roman"/>
                <a:cs typeface="Times New Roman"/>
              </a:rPr>
              <a:t>(CB)</a:t>
            </a:r>
            <a:r>
              <a:rPr sz="1200" b="1" spc="-10" dirty="0">
                <a:solidFill>
                  <a:srgbClr val="40404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1"/>
                </a:solidFill>
                <a:latin typeface="Times New Roman"/>
                <a:cs typeface="Times New Roman"/>
              </a:rPr>
              <a:t>Configuration</a:t>
            </a:r>
            <a:r>
              <a:rPr sz="1200" b="1" spc="-15" dirty="0">
                <a:solidFill>
                  <a:srgbClr val="40404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1"/>
                </a:solidFill>
                <a:latin typeface="Times New Roman"/>
                <a:cs typeface="Times New Roman"/>
              </a:rPr>
              <a:t>as</a:t>
            </a:r>
            <a:r>
              <a:rPr sz="1200" b="1" spc="-10" dirty="0">
                <a:solidFill>
                  <a:srgbClr val="404041"/>
                </a:solidFill>
                <a:latin typeface="Times New Roman"/>
                <a:cs typeface="Times New Roman"/>
              </a:rPr>
              <a:t> amplifier: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13" y="3412066"/>
            <a:ext cx="4282751" cy="30708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7245815"/>
            <a:ext cx="2679065" cy="244113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5603"/>
            <a:ext cx="2218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Current</a:t>
            </a:r>
            <a:r>
              <a:rPr sz="1000" b="1" u="sng" spc="-1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amplification</a:t>
            </a:r>
            <a:r>
              <a:rPr sz="1000" b="1" u="sng" spc="15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factor/current</a:t>
            </a:r>
            <a:r>
              <a:rPr sz="1000" b="1" u="sng" spc="1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2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gain: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863341"/>
            <a:ext cx="2068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Total</a:t>
            </a:r>
            <a:r>
              <a:rPr sz="1000" b="1" spc="-3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collector</a:t>
            </a:r>
            <a:r>
              <a:rPr sz="1000" b="1" spc="-25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current</a:t>
            </a:r>
            <a:r>
              <a:rPr sz="1000" b="1" spc="-2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in</a:t>
            </a:r>
            <a:r>
              <a:rPr sz="1000" b="1" spc="-25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active</a:t>
            </a:r>
            <a:r>
              <a:rPr sz="1000" b="1" spc="-2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E2E90"/>
                </a:solidFill>
                <a:latin typeface="Calibri"/>
                <a:cs typeface="Calibri"/>
              </a:rPr>
              <a:t>region: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56" y="4028058"/>
            <a:ext cx="32219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04041"/>
                </a:solidFill>
                <a:latin typeface="Arial MT"/>
                <a:cs typeface="Arial MT"/>
              </a:rPr>
              <a:t>The</a:t>
            </a:r>
            <a:r>
              <a:rPr sz="1500" spc="-5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1"/>
                </a:solidFill>
                <a:latin typeface="Arial MT"/>
                <a:cs typeface="Arial MT"/>
              </a:rPr>
              <a:t>Common</a:t>
            </a:r>
            <a:r>
              <a:rPr sz="1500" spc="-5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1"/>
                </a:solidFill>
                <a:latin typeface="Arial MT"/>
                <a:cs typeface="Arial MT"/>
              </a:rPr>
              <a:t>Emitter</a:t>
            </a:r>
            <a:r>
              <a:rPr sz="1500" spc="-5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1"/>
                </a:solidFill>
                <a:latin typeface="Arial MT"/>
                <a:cs typeface="Arial MT"/>
              </a:rPr>
              <a:t>Amplifier</a:t>
            </a:r>
            <a:r>
              <a:rPr sz="1500" spc="-5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1"/>
                </a:solidFill>
                <a:latin typeface="Arial MT"/>
                <a:cs typeface="Arial MT"/>
              </a:rPr>
              <a:t>Circuit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704" y="4244974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59" h="13970">
                <a:moveTo>
                  <a:pt x="35052" y="0"/>
                </a:moveTo>
                <a:lnTo>
                  <a:pt x="0" y="0"/>
                </a:lnTo>
                <a:lnTo>
                  <a:pt x="0" y="13715"/>
                </a:lnTo>
                <a:lnTo>
                  <a:pt x="35052" y="13715"/>
                </a:lnTo>
                <a:lnTo>
                  <a:pt x="35052" y="0"/>
                </a:lnTo>
                <a:close/>
              </a:path>
            </a:pathLst>
          </a:custGeom>
          <a:solidFill>
            <a:srgbClr val="2E2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2004" y="6570344"/>
            <a:ext cx="2218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Current</a:t>
            </a:r>
            <a:r>
              <a:rPr sz="1000" b="1" u="sng" spc="-1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amplification</a:t>
            </a:r>
            <a:r>
              <a:rPr sz="1000" b="1" u="sng" spc="15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factor/current</a:t>
            </a:r>
            <a:r>
              <a:rPr sz="1000" b="1" u="sng" spc="1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2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gain: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304" y="8519814"/>
            <a:ext cx="3557904" cy="5829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20"/>
              </a:spcBef>
            </a:pP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Total</a:t>
            </a:r>
            <a:r>
              <a:rPr sz="1000" b="1" spc="-3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collector</a:t>
            </a:r>
            <a:r>
              <a:rPr sz="1000" b="1" spc="-2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current</a:t>
            </a:r>
            <a:r>
              <a:rPr sz="1000" b="1" spc="-1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in</a:t>
            </a:r>
            <a:r>
              <a:rPr sz="1000" b="1" spc="-25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E2E90"/>
                </a:solidFill>
                <a:latin typeface="Calibri"/>
                <a:cs typeface="Calibri"/>
              </a:rPr>
              <a:t>active</a:t>
            </a:r>
            <a:r>
              <a:rPr sz="1000" b="1" spc="-20" dirty="0">
                <a:solidFill>
                  <a:srgbClr val="2E2E9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E2E90"/>
                </a:solidFill>
                <a:latin typeface="Calibri"/>
                <a:cs typeface="Calibri"/>
              </a:rPr>
              <a:t>region:</a:t>
            </a:r>
            <a:endParaRPr sz="1000">
              <a:latin typeface="Calibri"/>
              <a:cs typeface="Calibri"/>
            </a:endParaRPr>
          </a:p>
          <a:p>
            <a:pPr marL="2268855">
              <a:lnSpc>
                <a:spcPct val="100000"/>
              </a:lnSpc>
              <a:spcBef>
                <a:spcPts val="885"/>
              </a:spcBef>
            </a:pPr>
            <a:r>
              <a:rPr sz="1400" dirty="0">
                <a:solidFill>
                  <a:srgbClr val="2E2E90"/>
                </a:solidFill>
                <a:latin typeface="Cambria Math"/>
                <a:cs typeface="Cambria Math"/>
              </a:rPr>
              <a:t>𝑰</a:t>
            </a:r>
            <a:r>
              <a:rPr sz="1500" baseline="-16666" dirty="0">
                <a:solidFill>
                  <a:srgbClr val="2E2E90"/>
                </a:solidFill>
                <a:latin typeface="Cambria Math"/>
                <a:cs typeface="Cambria Math"/>
              </a:rPr>
              <a:t>𝑪</a:t>
            </a:r>
            <a:r>
              <a:rPr sz="1500" spc="307" baseline="-16666" dirty="0">
                <a:solidFill>
                  <a:srgbClr val="2E2E90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2E2E90"/>
                </a:solidFill>
                <a:latin typeface="Cambria Math"/>
                <a:cs typeface="Cambria Math"/>
              </a:rPr>
              <a:t>=</a:t>
            </a:r>
            <a:r>
              <a:rPr sz="1400" spc="70" dirty="0">
                <a:solidFill>
                  <a:srgbClr val="2E2E90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2E2E90"/>
                </a:solidFill>
                <a:latin typeface="Cambria Math"/>
                <a:cs typeface="Cambria Math"/>
              </a:rPr>
              <a:t>𝜷𝑰</a:t>
            </a:r>
            <a:r>
              <a:rPr sz="1500" baseline="-16666" dirty="0">
                <a:solidFill>
                  <a:srgbClr val="2E2E90"/>
                </a:solidFill>
                <a:latin typeface="Cambria Math"/>
                <a:cs typeface="Cambria Math"/>
              </a:rPr>
              <a:t>𝑩</a:t>
            </a:r>
            <a:r>
              <a:rPr sz="1500" spc="187" baseline="-16666" dirty="0">
                <a:solidFill>
                  <a:srgbClr val="2E2E90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2E2E90"/>
                </a:solidFill>
                <a:latin typeface="Cambria Math"/>
                <a:cs typeface="Cambria Math"/>
              </a:rPr>
              <a:t>+ </a:t>
            </a:r>
            <a:r>
              <a:rPr sz="1400" spc="-20" dirty="0">
                <a:solidFill>
                  <a:srgbClr val="2E2E90"/>
                </a:solidFill>
                <a:latin typeface="Cambria Math"/>
                <a:cs typeface="Cambria Math"/>
              </a:rPr>
              <a:t>𝑰</a:t>
            </a:r>
            <a:r>
              <a:rPr sz="1500" spc="-30" baseline="-16666" dirty="0">
                <a:solidFill>
                  <a:srgbClr val="2E2E90"/>
                </a:solidFill>
                <a:latin typeface="Cambria Math"/>
                <a:cs typeface="Cambria Math"/>
              </a:rPr>
              <a:t>𝑪𝑬𝑶</a:t>
            </a:r>
            <a:endParaRPr sz="1500" baseline="-16666">
              <a:latin typeface="Cambria Math"/>
              <a:cs typeface="Cambria Math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1183261"/>
            <a:ext cx="1067104" cy="7296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" y="2040635"/>
            <a:ext cx="2438958" cy="7150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3150246"/>
            <a:ext cx="2065578" cy="5933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4685094"/>
            <a:ext cx="3421379" cy="1750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6858000"/>
            <a:ext cx="1371904" cy="7537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399" y="7737347"/>
            <a:ext cx="2400858" cy="754126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285"/>
            <a:ext cx="3159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1500" spc="-40" dirty="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1"/>
                </a:solidFill>
                <a:latin typeface="Calibri"/>
                <a:cs typeface="Calibri"/>
              </a:rPr>
              <a:t>Common</a:t>
            </a:r>
            <a:r>
              <a:rPr sz="1500" spc="-30" dirty="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1"/>
                </a:solidFill>
                <a:latin typeface="Calibri"/>
                <a:cs typeface="Calibri"/>
              </a:rPr>
              <a:t>Collector</a:t>
            </a:r>
            <a:r>
              <a:rPr sz="1500" spc="-25" dirty="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1"/>
                </a:solidFill>
                <a:latin typeface="Calibri"/>
                <a:cs typeface="Calibri"/>
              </a:rPr>
              <a:t>Transistor</a:t>
            </a:r>
            <a:r>
              <a:rPr sz="1500" spc="-35" dirty="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04041"/>
                </a:solidFill>
                <a:latin typeface="Calibri"/>
                <a:cs typeface="Calibri"/>
              </a:rPr>
              <a:t>Circuit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904" y="3092984"/>
            <a:ext cx="2269490" cy="8623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1000" b="1" u="sng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Current</a:t>
            </a:r>
            <a:r>
              <a:rPr sz="1000" b="1" u="sng" spc="-1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amplification</a:t>
            </a:r>
            <a:r>
              <a:rPr sz="1000" b="1" u="sng" spc="15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factor/current</a:t>
            </a:r>
            <a:r>
              <a:rPr sz="1000" b="1" u="sng" spc="1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20" dirty="0">
                <a:solidFill>
                  <a:srgbClr val="2E2E90"/>
                </a:solidFill>
                <a:uFill>
                  <a:solidFill>
                    <a:srgbClr val="2E2E90"/>
                  </a:solidFill>
                </a:uFill>
                <a:latin typeface="Calibri"/>
                <a:cs typeface="Calibri"/>
              </a:rPr>
              <a:t>gain:</a:t>
            </a:r>
            <a:endParaRPr sz="1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Cambria Math"/>
                <a:cs typeface="Cambria Math"/>
              </a:rPr>
              <a:t>𝛾</a:t>
            </a:r>
            <a:r>
              <a:rPr sz="1200" spc="9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55" dirty="0">
                <a:latin typeface="Cambria Math"/>
                <a:cs typeface="Cambria Math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𝐼</a:t>
            </a:r>
            <a:r>
              <a:rPr sz="1500" spc="-15" baseline="-13888" dirty="0">
                <a:latin typeface="Cambria Math"/>
                <a:cs typeface="Cambria Math"/>
              </a:rPr>
              <a:t>𝐸</a:t>
            </a:r>
            <a:r>
              <a:rPr sz="1400" spc="-10" dirty="0">
                <a:latin typeface="Cambria Math"/>
                <a:cs typeface="Cambria Math"/>
              </a:rPr>
              <a:t>/𝐼</a:t>
            </a:r>
            <a:r>
              <a:rPr sz="1500" spc="-15" baseline="-13888" dirty="0">
                <a:latin typeface="Cambria Math"/>
                <a:cs typeface="Cambria Math"/>
              </a:rPr>
              <a:t>𝐵</a:t>
            </a:r>
            <a:endParaRPr sz="1500" baseline="-13888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805"/>
              </a:spcBef>
            </a:pP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Characteristics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CB: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604" y="8160257"/>
            <a:ext cx="5619115" cy="8642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8100" marR="30480">
              <a:lnSpc>
                <a:spcPct val="97600"/>
              </a:lnSpc>
              <a:spcBef>
                <a:spcPts val="145"/>
              </a:spcBef>
            </a:pP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p-n-</a:t>
            </a:r>
            <a:r>
              <a:rPr sz="1400" dirty="0">
                <a:latin typeface="Times New Roman"/>
                <a:cs typeface="Times New Roman"/>
              </a:rPr>
              <a:t>p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transistor,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𝐸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input </a:t>
            </a:r>
            <a:r>
              <a:rPr sz="1400" dirty="0">
                <a:latin typeface="Times New Roman"/>
                <a:cs typeface="Times New Roman"/>
              </a:rPr>
              <a:t>voltage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voltage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(</a:t>
            </a:r>
            <a:r>
              <a:rPr sz="1400" spc="-55" dirty="0">
                <a:latin typeface="Cambria Math"/>
                <a:cs typeface="Cambria Math"/>
              </a:rPr>
              <a:t>𝑉</a:t>
            </a:r>
            <a:r>
              <a:rPr sz="1500" spc="-82" baseline="-16666" dirty="0">
                <a:latin typeface="Cambria Math"/>
                <a:cs typeface="Cambria Math"/>
              </a:rPr>
              <a:t>𝐵𝐸</a:t>
            </a:r>
            <a:r>
              <a:rPr sz="1500" spc="-165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).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junction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forward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biased,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therefore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graph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𝐸</a:t>
            </a:r>
            <a:r>
              <a:rPr sz="1500" spc="300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𝑉</a:t>
            </a:r>
            <a:r>
              <a:rPr sz="1500" spc="-15" baseline="-16666" dirty="0">
                <a:latin typeface="Cambria Math"/>
                <a:cs typeface="Cambria Math"/>
              </a:rPr>
              <a:t>𝐵𝐸</a:t>
            </a:r>
            <a:r>
              <a:rPr sz="1500" spc="300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similar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forward </a:t>
            </a:r>
            <a:r>
              <a:rPr sz="1400" dirty="0">
                <a:latin typeface="Times New Roman"/>
                <a:cs typeface="Times New Roman"/>
              </a:rPr>
              <a:t>characteristics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p-n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diode.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𝐸</a:t>
            </a:r>
            <a:r>
              <a:rPr sz="1500" spc="300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fixed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mbria Math"/>
                <a:cs typeface="Cambria Math"/>
              </a:rPr>
              <a:t>𝑉</a:t>
            </a:r>
            <a:r>
              <a:rPr sz="1500" spc="-30" baseline="-16666" dirty="0">
                <a:latin typeface="Cambria Math"/>
                <a:cs typeface="Cambria Math"/>
              </a:rPr>
              <a:t>𝐶𝐵</a:t>
            </a:r>
            <a:r>
              <a:rPr sz="1500" spc="292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Cambria Math"/>
                <a:cs typeface="Cambria Math"/>
              </a:rPr>
              <a:t>𝑉</a:t>
            </a:r>
            <a:r>
              <a:rPr sz="1500" spc="-104" baseline="-16666" dirty="0">
                <a:latin typeface="Cambria Math"/>
                <a:cs typeface="Cambria Math"/>
              </a:rPr>
              <a:t>𝐵𝐸</a:t>
            </a:r>
            <a:r>
              <a:rPr sz="1500" spc="-165" baseline="-16666" dirty="0">
                <a:latin typeface="Cambria Math"/>
                <a:cs typeface="Cambria Math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increases.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29" y="1340791"/>
            <a:ext cx="2664501" cy="16139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049902"/>
            <a:ext cx="4077639" cy="40072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3721100" cy="205104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WIDTH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MODULATION/EARLY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EFFECT: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904" y="2927349"/>
            <a:ext cx="5897880" cy="3242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35965" marR="108585" indent="-228600" algn="just">
              <a:lnSpc>
                <a:spcPct val="96600"/>
              </a:lnSpc>
              <a:spcBef>
                <a:spcPts val="135"/>
              </a:spcBef>
              <a:buFont typeface="Symbol"/>
              <a:buChar char=""/>
              <a:tabLst>
                <a:tab pos="735965" algn="l"/>
              </a:tabLst>
            </a:pP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Due</a:t>
            </a:r>
            <a:r>
              <a:rPr sz="1000" spc="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</a:t>
            </a:r>
            <a:r>
              <a:rPr sz="1000" spc="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increase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</a:t>
            </a:r>
            <a:r>
              <a:rPr sz="1000" spc="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reverse</a:t>
            </a:r>
            <a:r>
              <a:rPr sz="1000" spc="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biasing</a:t>
            </a:r>
            <a:r>
              <a:rPr sz="1000" spc="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potential</a:t>
            </a:r>
            <a:r>
              <a:rPr sz="1000" spc="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across</a:t>
            </a:r>
            <a:r>
              <a:rPr sz="1000" spc="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C-B</a:t>
            </a:r>
            <a:r>
              <a:rPr sz="1000" spc="5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junction</a:t>
            </a:r>
            <a:r>
              <a:rPr sz="1000" spc="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Input</a:t>
            </a:r>
            <a:r>
              <a:rPr sz="1000" spc="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characteristics</a:t>
            </a:r>
            <a:r>
              <a:rPr sz="1000" spc="5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graph</a:t>
            </a:r>
            <a:r>
              <a:rPr sz="1000" spc="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is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shifted</a:t>
            </a:r>
            <a:r>
              <a:rPr sz="1000" spc="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towards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Y-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axis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or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Cambria Math"/>
                <a:cs typeface="Cambria Math"/>
              </a:rPr>
              <a:t>𝐼</a:t>
            </a:r>
            <a:r>
              <a:rPr sz="1050" baseline="-15873" dirty="0">
                <a:solidFill>
                  <a:srgbClr val="000040"/>
                </a:solidFill>
                <a:latin typeface="Cambria Math"/>
                <a:cs typeface="Cambria Math"/>
              </a:rPr>
              <a:t>𝐸</a:t>
            </a:r>
            <a:r>
              <a:rPr sz="1050" spc="262" baseline="-15873" dirty="0">
                <a:solidFill>
                  <a:srgbClr val="000040"/>
                </a:solidFill>
                <a:latin typeface="Cambria Math"/>
                <a:cs typeface="Cambria Math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increases.According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 to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dopping base is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lightly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dopped</a:t>
            </a:r>
            <a:r>
              <a:rPr sz="1000" spc="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as</a:t>
            </a:r>
            <a:r>
              <a:rPr sz="1000" spc="-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compared</a:t>
            </a:r>
            <a:r>
              <a:rPr sz="1000" spc="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to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collector.</a:t>
            </a:r>
            <a:endParaRPr sz="1000">
              <a:latin typeface="Times New Roman"/>
              <a:cs typeface="Times New Roman"/>
            </a:endParaRPr>
          </a:p>
          <a:p>
            <a:pPr marL="735965" marR="115570" indent="-228600" algn="just">
              <a:lnSpc>
                <a:spcPts val="1150"/>
              </a:lnSpc>
              <a:spcBef>
                <a:spcPts val="105"/>
              </a:spcBef>
              <a:buFont typeface="Symbol"/>
              <a:buChar char=""/>
              <a:tabLst>
                <a:tab pos="735965" algn="l"/>
              </a:tabLst>
            </a:pP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 N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dopped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collector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majority charge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carriers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are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free electrons,so</a:t>
            </a:r>
            <a:r>
              <a:rPr sz="1000" spc="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free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electrons</a:t>
            </a:r>
            <a:r>
              <a:rPr sz="1000" spc="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try to</a:t>
            </a:r>
            <a:r>
              <a:rPr sz="1000" spc="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move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</a:t>
            </a:r>
            <a:r>
              <a:rPr sz="1000" spc="-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dopped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leaving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immobile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positive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ions</a:t>
            </a:r>
            <a:r>
              <a:rPr sz="1000" spc="-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near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junction.</a:t>
            </a:r>
            <a:endParaRPr sz="1000">
              <a:latin typeface="Times New Roman"/>
              <a:cs typeface="Times New Roman"/>
            </a:endParaRPr>
          </a:p>
          <a:p>
            <a:pPr marL="735965" marR="114935" indent="-228600" algn="just">
              <a:lnSpc>
                <a:spcPts val="1150"/>
              </a:lnSpc>
              <a:spcBef>
                <a:spcPts val="75"/>
              </a:spcBef>
              <a:buFont typeface="Symbol"/>
              <a:buChar char=""/>
              <a:tabLst>
                <a:tab pos="735965" algn="l"/>
              </a:tabLst>
            </a:pP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As</a:t>
            </a:r>
            <a:r>
              <a:rPr sz="1000" spc="5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collector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is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heavily</a:t>
            </a:r>
            <a:r>
              <a:rPr sz="1000" spc="5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dopped</a:t>
            </a:r>
            <a:r>
              <a:rPr sz="1000" spc="7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and</a:t>
            </a:r>
            <a:r>
              <a:rPr sz="1000" spc="6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due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</a:t>
            </a:r>
            <a:r>
              <a:rPr sz="1000" spc="6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6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presecnce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of</a:t>
            </a:r>
            <a:r>
              <a:rPr sz="1000" spc="5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more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free</a:t>
            </a:r>
            <a:r>
              <a:rPr sz="1000" spc="6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electrons,</a:t>
            </a:r>
            <a:r>
              <a:rPr sz="1000" spc="7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free</a:t>
            </a:r>
            <a:r>
              <a:rPr sz="1000" spc="6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electrons</a:t>
            </a:r>
            <a:r>
              <a:rPr sz="1000" spc="5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in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collector</a:t>
            </a:r>
            <a:r>
              <a:rPr sz="1000" spc="2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try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</a:t>
            </a:r>
            <a:r>
              <a:rPr sz="1000" spc="-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fill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these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immobile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positive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ions.</a:t>
            </a:r>
            <a:endParaRPr sz="1000">
              <a:latin typeface="Times New Roman"/>
              <a:cs typeface="Times New Roman"/>
            </a:endParaRPr>
          </a:p>
          <a:p>
            <a:pPr marL="735965" marR="106680" indent="-228600" algn="just">
              <a:lnSpc>
                <a:spcPts val="1150"/>
              </a:lnSpc>
              <a:spcBef>
                <a:spcPts val="65"/>
              </a:spcBef>
              <a:buFont typeface="Symbol"/>
              <a:buChar char=""/>
              <a:tabLst>
                <a:tab pos="735965" algn="l"/>
              </a:tabLst>
            </a:pP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Due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this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width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of</a:t>
            </a:r>
            <a:r>
              <a:rPr sz="1000" spc="-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depletion</a:t>
            </a:r>
            <a:r>
              <a:rPr sz="1000" spc="-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region</a:t>
            </a:r>
            <a:r>
              <a:rPr sz="1000" spc="-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across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collector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decreases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and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as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is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lightly</a:t>
            </a:r>
            <a:r>
              <a:rPr sz="1000" spc="-4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dopped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so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depletion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region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is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shifted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more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towards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and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effective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width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which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is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responsible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for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current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decrease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due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to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increase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reverse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biasing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potential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across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C-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B.</a:t>
            </a:r>
            <a:endParaRPr sz="1000">
              <a:latin typeface="Times New Roman"/>
              <a:cs typeface="Times New Roman"/>
            </a:endParaRPr>
          </a:p>
          <a:p>
            <a:pPr marL="735330" indent="-227965" algn="just">
              <a:lnSpc>
                <a:spcPts val="1200"/>
              </a:lnSpc>
              <a:buFont typeface="Symbol"/>
              <a:buChar char=""/>
              <a:tabLst>
                <a:tab pos="735330" algn="l"/>
              </a:tabLst>
            </a:pP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As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effective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width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of</a:t>
            </a:r>
            <a:r>
              <a:rPr sz="1000" spc="18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decrease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then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current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also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decrease.</a:t>
            </a:r>
            <a:endParaRPr sz="1000">
              <a:latin typeface="Times New Roman"/>
              <a:cs typeface="Times New Roman"/>
            </a:endParaRPr>
          </a:p>
          <a:p>
            <a:pPr marL="735965" marR="107950" indent="-228600" algn="just">
              <a:lnSpc>
                <a:spcPct val="96000"/>
              </a:lnSpc>
              <a:spcBef>
                <a:spcPts val="70"/>
              </a:spcBef>
              <a:buFont typeface="Symbol"/>
              <a:buChar char=""/>
              <a:tabLst>
                <a:tab pos="735965" algn="l"/>
              </a:tabLst>
            </a:pP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With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increase</a:t>
            </a:r>
            <a:r>
              <a:rPr sz="1000" spc="-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in</a:t>
            </a:r>
            <a:r>
              <a:rPr sz="1000" spc="-4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reverse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biasing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potential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concentration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gradient</a:t>
            </a:r>
            <a:r>
              <a:rPr sz="1000" spc="-3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charge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carriers(holes)</a:t>
            </a:r>
            <a:r>
              <a:rPr sz="1000" spc="19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in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effective</a:t>
            </a:r>
            <a:r>
              <a:rPr sz="1000" spc="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width of</a:t>
            </a:r>
            <a:r>
              <a:rPr sz="1000" spc="-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 increase</a:t>
            </a:r>
            <a:r>
              <a:rPr sz="1000" spc="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and</a:t>
            </a:r>
            <a:r>
              <a:rPr sz="1000" spc="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more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charge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carriers from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emitter</a:t>
            </a:r>
            <a:r>
              <a:rPr sz="1000" spc="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will try to</a:t>
            </a:r>
            <a:r>
              <a:rPr sz="1000" spc="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move</a:t>
            </a:r>
            <a:r>
              <a:rPr sz="1000" spc="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to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this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area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and</a:t>
            </a:r>
            <a:r>
              <a:rPr sz="1000" spc="-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Cambria Math"/>
                <a:cs typeface="Cambria Math"/>
              </a:rPr>
              <a:t>𝐼</a:t>
            </a:r>
            <a:r>
              <a:rPr sz="1050" baseline="-15873" dirty="0">
                <a:solidFill>
                  <a:srgbClr val="000040"/>
                </a:solidFill>
                <a:latin typeface="Cambria Math"/>
                <a:cs typeface="Cambria Math"/>
              </a:rPr>
              <a:t>𝐸</a:t>
            </a:r>
            <a:r>
              <a:rPr sz="1050" spc="225" baseline="-15873" dirty="0">
                <a:solidFill>
                  <a:srgbClr val="000040"/>
                </a:solidFill>
                <a:latin typeface="Cambria Math"/>
                <a:cs typeface="Cambria Math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increases.This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effect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is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known</a:t>
            </a:r>
            <a:r>
              <a:rPr sz="1000" spc="-1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as</a:t>
            </a:r>
            <a:r>
              <a:rPr sz="1000" spc="-25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BASE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40"/>
                </a:solidFill>
                <a:latin typeface="Times New Roman"/>
                <a:cs typeface="Times New Roman"/>
              </a:rPr>
              <a:t>WIDTH</a:t>
            </a:r>
            <a:r>
              <a:rPr sz="1000" spc="-20" dirty="0">
                <a:solidFill>
                  <a:srgbClr val="00004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Times New Roman"/>
                <a:cs typeface="Times New Roman"/>
              </a:rPr>
              <a:t>MODULATION.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Characteristics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CB:</a:t>
            </a:r>
            <a:endParaRPr sz="1000">
              <a:latin typeface="Times New Roman"/>
              <a:cs typeface="Times New Roman"/>
            </a:endParaRPr>
          </a:p>
          <a:p>
            <a:pPr marL="50800" marR="182245">
              <a:lnSpc>
                <a:spcPct val="97500"/>
              </a:lnSpc>
              <a:spcBef>
                <a:spcPts val="810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characteristics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relation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Cambria Math"/>
                <a:cs typeface="Cambria Math"/>
              </a:rPr>
              <a:t>𝑉</a:t>
            </a:r>
            <a:r>
              <a:rPr sz="1050" spc="-30" baseline="-15873" dirty="0">
                <a:latin typeface="Cambria Math"/>
                <a:cs typeface="Cambria Math"/>
              </a:rPr>
              <a:t>𝐶𝐵</a:t>
            </a:r>
            <a:r>
              <a:rPr sz="1050" spc="-135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𝐼</a:t>
            </a:r>
            <a:r>
              <a:rPr sz="1050" baseline="-15873" dirty="0">
                <a:latin typeface="Cambria Math"/>
                <a:cs typeface="Cambria Math"/>
              </a:rPr>
              <a:t>𝐶</a:t>
            </a:r>
            <a:r>
              <a:rPr sz="1050" spc="225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emitter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𝐼</a:t>
            </a:r>
            <a:r>
              <a:rPr sz="1050" baseline="-15873" dirty="0">
                <a:latin typeface="Cambria Math"/>
                <a:cs typeface="Cambria Math"/>
              </a:rPr>
              <a:t>𝐸</a:t>
            </a:r>
            <a:r>
              <a:rPr sz="1050" spc="202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works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parameter.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three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named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(i)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Active </a:t>
            </a:r>
            <a:r>
              <a:rPr sz="1000" dirty="0">
                <a:latin typeface="Times New Roman"/>
                <a:cs typeface="Times New Roman"/>
              </a:rPr>
              <a:t>region,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(ii)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cut-</a:t>
            </a:r>
            <a:r>
              <a:rPr sz="1000" dirty="0">
                <a:latin typeface="Times New Roman"/>
                <a:cs typeface="Times New Roman"/>
              </a:rPr>
              <a:t>off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(iii)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saturation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region.For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cutoff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region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𝐼</a:t>
            </a:r>
            <a:r>
              <a:rPr sz="1050" baseline="-15873" dirty="0">
                <a:latin typeface="Cambria Math"/>
                <a:cs typeface="Cambria Math"/>
              </a:rPr>
              <a:t>𝐸</a:t>
            </a:r>
            <a:r>
              <a:rPr sz="1000" dirty="0">
                <a:latin typeface="Times New Roman"/>
                <a:cs typeface="Times New Roman"/>
              </a:rPr>
              <a:t>=0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𝐼</a:t>
            </a:r>
            <a:r>
              <a:rPr sz="1050" baseline="-15873" dirty="0">
                <a:latin typeface="Cambria Math"/>
                <a:cs typeface="Cambria Math"/>
              </a:rPr>
              <a:t>𝐶</a:t>
            </a:r>
            <a:r>
              <a:rPr sz="1050" spc="240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3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𝐼</a:t>
            </a:r>
            <a:r>
              <a:rPr sz="1050" baseline="-15873" dirty="0">
                <a:latin typeface="Cambria Math"/>
                <a:cs typeface="Cambria Math"/>
              </a:rPr>
              <a:t>𝐶𝐵𝑂</a:t>
            </a:r>
            <a:r>
              <a:rPr sz="1050" spc="202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region.</a:t>
            </a: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70"/>
              </a:spcBef>
            </a:pPr>
            <a:r>
              <a:rPr sz="1000" dirty="0">
                <a:latin typeface="Cambria Math"/>
                <a:cs typeface="Cambria Math"/>
              </a:rPr>
              <a:t>𝐼</a:t>
            </a:r>
            <a:r>
              <a:rPr sz="1050" baseline="-15873" dirty="0">
                <a:latin typeface="Cambria Math"/>
                <a:cs typeface="Cambria Math"/>
              </a:rPr>
              <a:t>𝐶𝐵𝑂</a:t>
            </a:r>
            <a:r>
              <a:rPr sz="1050" spc="195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2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𝐶𝑜𝑙𝑙𝑒𝑐𝑡𝑜𝑟 𝑡𝑜</a:t>
            </a:r>
            <a:r>
              <a:rPr sz="1000" spc="-1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𝑏𝑎𝑠𝑒</a:t>
            </a:r>
            <a:r>
              <a:rPr sz="1000" spc="-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𝑐𝑢𝑟𝑟𝑒𝑛𝑡</a:t>
            </a:r>
            <a:r>
              <a:rPr sz="1000" spc="-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𝑤ℎ𝑒𝑛 𝑒𝑚𝑖𝑡𝑡𝑒𝑟</a:t>
            </a:r>
            <a:r>
              <a:rPr sz="1000" spc="-1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𝑖𝑠</a:t>
            </a:r>
            <a:r>
              <a:rPr sz="1000" spc="-1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𝑜𝑝𝑒𝑛</a:t>
            </a:r>
            <a:r>
              <a:rPr sz="1000" dirty="0">
                <a:latin typeface="Times New Roman"/>
                <a:cs typeface="Times New Roman"/>
              </a:rPr>
              <a:t>(Due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minority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charge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carriers)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944" y="1382271"/>
            <a:ext cx="5588622" cy="1286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264020"/>
            <a:ext cx="2820035" cy="165138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774818"/>
            <a:ext cx="2016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Characteristics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604" y="8989314"/>
            <a:ext cx="5807075" cy="6527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 marR="30480" algn="just">
              <a:lnSpc>
                <a:spcPct val="96800"/>
              </a:lnSpc>
              <a:spcBef>
                <a:spcPts val="155"/>
              </a:spcBef>
            </a:pP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𝐵</a:t>
            </a:r>
            <a:r>
              <a:rPr sz="1500" spc="330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(Base Current)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𝑉</a:t>
            </a:r>
            <a:r>
              <a:rPr sz="1500" baseline="-16666" dirty="0">
                <a:latin typeface="Cambria Math"/>
                <a:cs typeface="Cambria Math"/>
              </a:rPr>
              <a:t>𝐵𝐸</a:t>
            </a:r>
            <a:r>
              <a:rPr sz="1500" spc="367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(Base 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Voltage)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input </a:t>
            </a:r>
            <a:r>
              <a:rPr sz="1400" dirty="0">
                <a:latin typeface="Times New Roman"/>
                <a:cs typeface="Times New Roman"/>
              </a:rPr>
              <a:t>voltage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(Common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Emitter)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mode.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So,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characteristics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CE </a:t>
            </a:r>
            <a:r>
              <a:rPr sz="1400" dirty="0">
                <a:latin typeface="Times New Roman"/>
                <a:cs typeface="Times New Roman"/>
              </a:rPr>
              <a:t>mode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relation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𝐵</a:t>
            </a:r>
            <a:r>
              <a:rPr sz="1500" spc="187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𝑉</a:t>
            </a:r>
            <a:r>
              <a:rPr sz="1500" baseline="-16666" dirty="0">
                <a:latin typeface="Cambria Math"/>
                <a:cs typeface="Cambria Math"/>
              </a:rPr>
              <a:t>𝐵𝐸</a:t>
            </a:r>
            <a:r>
              <a:rPr sz="1500" spc="607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𝑉</a:t>
            </a:r>
            <a:r>
              <a:rPr sz="1500" baseline="-16666" dirty="0">
                <a:latin typeface="Cambria Math"/>
                <a:cs typeface="Cambria Math"/>
              </a:rPr>
              <a:t>𝐶𝐸</a:t>
            </a:r>
            <a:r>
              <a:rPr sz="1500" spc="600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parameter.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typical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399"/>
            <a:ext cx="4275759" cy="37633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378703"/>
            <a:ext cx="3277539" cy="35090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04" y="885189"/>
            <a:ext cx="5809615" cy="7531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 marR="30480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characteristics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similar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that of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forward biased of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p-n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diode.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But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𝑉</a:t>
            </a:r>
            <a:r>
              <a:rPr sz="1500" baseline="-16666" dirty="0">
                <a:latin typeface="Cambria Math"/>
                <a:cs typeface="Cambria Math"/>
              </a:rPr>
              <a:t>𝐶𝐵</a:t>
            </a:r>
            <a:r>
              <a:rPr sz="1500" spc="735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width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decreases.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85"/>
              </a:spcBef>
            </a:pPr>
            <a:r>
              <a:rPr sz="1400" dirty="0">
                <a:latin typeface="Times New Roman"/>
                <a:cs typeface="Times New Roman"/>
              </a:rPr>
              <a:t>Output </a:t>
            </a:r>
            <a:r>
              <a:rPr sz="1400" spc="-10" dirty="0">
                <a:latin typeface="Times New Roman"/>
                <a:cs typeface="Times New Roman"/>
              </a:rPr>
              <a:t>Characteristics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504" y="4663566"/>
            <a:ext cx="5861050" cy="2397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6200" marR="43180" indent="304800" algn="just">
              <a:lnSpc>
                <a:spcPct val="963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Output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characteristics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curve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graph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collector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𝐶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voltage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(</a:t>
            </a:r>
            <a:r>
              <a:rPr sz="1400" spc="-85" dirty="0">
                <a:latin typeface="Cambria Math"/>
                <a:cs typeface="Cambria Math"/>
              </a:rPr>
              <a:t>𝑉</a:t>
            </a:r>
            <a:r>
              <a:rPr sz="1500" spc="-127" baseline="-16666" dirty="0">
                <a:latin typeface="Cambria Math"/>
                <a:cs typeface="Cambria Math"/>
              </a:rPr>
              <a:t>𝐶𝐸</a:t>
            </a:r>
            <a:r>
              <a:rPr sz="1500" spc="44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𝐵</a:t>
            </a:r>
            <a:r>
              <a:rPr sz="1500" spc="367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parameter.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output</a:t>
            </a:r>
            <a:r>
              <a:rPr sz="1400" spc="-10" dirty="0">
                <a:latin typeface="Times New Roman"/>
                <a:cs typeface="Times New Roman"/>
              </a:rPr>
              <a:t> characteristics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common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transistor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-20" dirty="0">
                <a:latin typeface="Times New Roman"/>
                <a:cs typeface="Times New Roman"/>
              </a:rPr>
              <a:t> mode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(i)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(ii)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cut-off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regions,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(iii)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saturation </a:t>
            </a:r>
            <a:r>
              <a:rPr sz="1400" dirty="0">
                <a:latin typeface="Times New Roman"/>
                <a:cs typeface="Times New Roman"/>
              </a:rPr>
              <a:t>region.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reverse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biased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emitter </a:t>
            </a:r>
            <a:r>
              <a:rPr sz="1400" dirty="0">
                <a:latin typeface="Times New Roman"/>
                <a:cs typeface="Times New Roman"/>
              </a:rPr>
              <a:t>junction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forward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biased.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cut-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emitter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junction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slightly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reverse </a:t>
            </a:r>
            <a:r>
              <a:rPr sz="1400" dirty="0">
                <a:latin typeface="Times New Roman"/>
                <a:cs typeface="Times New Roman"/>
              </a:rPr>
              <a:t>biased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totally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cut-off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𝐵</a:t>
            </a:r>
            <a:r>
              <a:rPr sz="1400" dirty="0">
                <a:latin typeface="Times New Roman"/>
                <a:cs typeface="Times New Roman"/>
              </a:rPr>
              <a:t>=0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𝐶</a:t>
            </a:r>
            <a:r>
              <a:rPr sz="1500" spc="390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5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𝐶𝐸𝑂</a:t>
            </a:r>
            <a:r>
              <a:rPr sz="1500" spc="487" baseline="-16666" dirty="0">
                <a:latin typeface="Cambria Math"/>
                <a:cs typeface="Cambria Math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in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finally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saturation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region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both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collector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emitter </a:t>
            </a:r>
            <a:r>
              <a:rPr sz="1400" dirty="0">
                <a:latin typeface="Times New Roman"/>
                <a:cs typeface="Times New Roman"/>
              </a:rPr>
              <a:t>junction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forward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biased.</a:t>
            </a:r>
            <a:endParaRPr sz="1400">
              <a:latin typeface="Times New Roman"/>
              <a:cs typeface="Times New Roman"/>
            </a:endParaRPr>
          </a:p>
          <a:p>
            <a:pPr marL="76200" marR="45085">
              <a:lnSpc>
                <a:spcPts val="1610"/>
              </a:lnSpc>
              <a:spcBef>
                <a:spcPts val="880"/>
              </a:spcBef>
              <a:tabLst>
                <a:tab pos="4882515" algn="l"/>
                <a:tab pos="5196205" algn="l"/>
              </a:tabLst>
            </a:pP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𝐶𝐸𝑂</a:t>
            </a:r>
            <a:r>
              <a:rPr sz="1500" spc="375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5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𝐶𝑜𝑙𝑙𝑒𝑐𝑡𝑜𝑟 𝑡𝑜</a:t>
            </a:r>
            <a:r>
              <a:rPr sz="1400" spc="2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𝑒𝑚𝑖𝑡𝑡𝑒𝑟</a:t>
            </a:r>
            <a:r>
              <a:rPr sz="1400" spc="-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𝑐𝑢𝑟𝑟𝑒𝑛𝑡</a:t>
            </a:r>
            <a:r>
              <a:rPr sz="1400" spc="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𝑤ℎ𝑒𝑛</a:t>
            </a:r>
            <a:r>
              <a:rPr sz="1400" spc="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𝑏𝑎𝑠𝑒</a:t>
            </a:r>
            <a:r>
              <a:rPr sz="1400" spc="-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𝑖𝑠</a:t>
            </a:r>
            <a:r>
              <a:rPr sz="1400" spc="10" dirty="0">
                <a:latin typeface="Cambria Math"/>
                <a:cs typeface="Cambria Math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𝑜𝑝𝑒𝑛</a:t>
            </a:r>
            <a:r>
              <a:rPr sz="1400" spc="-10" dirty="0">
                <a:latin typeface="Times New Roman"/>
                <a:cs typeface="Times New Roman"/>
              </a:rPr>
              <a:t>(Due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to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minority </a:t>
            </a:r>
            <a:r>
              <a:rPr sz="1400" dirty="0">
                <a:latin typeface="Times New Roman"/>
                <a:cs typeface="Times New Roman"/>
              </a:rPr>
              <a:t>charge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carriers)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8926" y="9276282"/>
            <a:ext cx="1377315" cy="2120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𝐶𝐸𝑂</a:t>
            </a:r>
            <a:r>
              <a:rPr sz="1500" spc="352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4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𝐼</a:t>
            </a:r>
            <a:r>
              <a:rPr sz="1500" baseline="-16666" dirty="0">
                <a:latin typeface="Cambria Math"/>
                <a:cs typeface="Cambria Math"/>
              </a:rPr>
              <a:t>𝐶𝐵𝑂</a:t>
            </a:r>
            <a:r>
              <a:rPr sz="1500" spc="292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(1-</a:t>
            </a:r>
            <a:r>
              <a:rPr sz="1400" spc="-25" dirty="0">
                <a:latin typeface="Times New Roman"/>
                <a:cs typeface="Times New Roman"/>
              </a:rPr>
              <a:t>α)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20061"/>
            <a:ext cx="4504359" cy="24062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47" y="7156703"/>
            <a:ext cx="2592419" cy="160138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59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6423" y="1219453"/>
            <a:ext cx="1809750" cy="208915"/>
          </a:xfrm>
          <a:custGeom>
            <a:avLst/>
            <a:gdLst/>
            <a:ahLst/>
            <a:cxnLst/>
            <a:rect l="l" t="t" r="r" b="b"/>
            <a:pathLst>
              <a:path w="1809750" h="208915">
                <a:moveTo>
                  <a:pt x="1809242" y="0"/>
                </a:moveTo>
                <a:lnTo>
                  <a:pt x="0" y="0"/>
                </a:lnTo>
                <a:lnTo>
                  <a:pt x="0" y="208788"/>
                </a:lnTo>
                <a:lnTo>
                  <a:pt x="1809242" y="208788"/>
                </a:lnTo>
                <a:lnTo>
                  <a:pt x="180924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63723" y="1197609"/>
            <a:ext cx="1828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Cambria Math"/>
                <a:cs typeface="Cambria Math"/>
              </a:rPr>
              <a:t>𝑇𝑅𝐴𝑁𝑆𝐼𝑆𝑇𝑂𝑅</a:t>
            </a:r>
            <a:r>
              <a:rPr sz="1400" spc="-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mbria Math"/>
                <a:cs typeface="Cambria Math"/>
              </a:rPr>
              <a:t>𝐵𝐼𝐴𝑆𝐼𝑁𝐺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389246"/>
            <a:ext cx="5727700" cy="16929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25"/>
              </a:spcBef>
            </a:pP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Proper</a:t>
            </a:r>
            <a:r>
              <a:rPr sz="1200" b="1" spc="-3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Zero</a:t>
            </a:r>
            <a:r>
              <a:rPr sz="1200" b="1" spc="-35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Signal</a:t>
            </a:r>
            <a:r>
              <a:rPr sz="1200" b="1" spc="-3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Collector</a:t>
            </a:r>
            <a:r>
              <a:rPr sz="1200" b="1" spc="-45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33154"/>
                </a:solidFill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  <a:p>
            <a:pPr marL="43180" marR="5080" algn="just">
              <a:lnSpc>
                <a:spcPct val="95900"/>
              </a:lnSpc>
              <a:spcBef>
                <a:spcPts val="680"/>
              </a:spcBef>
            </a:pP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understand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NPN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circuit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below.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base-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forward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collector-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reverse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applied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base-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NPN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gets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forward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positive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half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appears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output.</a:t>
            </a:r>
            <a:endParaRPr sz="1200">
              <a:latin typeface="Times New Roman"/>
              <a:cs typeface="Times New Roman"/>
            </a:endParaRPr>
          </a:p>
          <a:p>
            <a:pPr marL="43180" algn="just">
              <a:lnSpc>
                <a:spcPts val="1410"/>
              </a:lnSpc>
              <a:spcBef>
                <a:spcPts val="660"/>
              </a:spcBef>
            </a:pP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negative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half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gets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reverse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circuit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doesn’t</a:t>
            </a:r>
            <a:endParaRPr sz="1200">
              <a:latin typeface="Times New Roman"/>
              <a:cs typeface="Times New Roman"/>
            </a:endParaRPr>
          </a:p>
          <a:p>
            <a:pPr marL="43180" algn="just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conduct.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leads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unfaithful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amplification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figure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below.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484" y="9156953"/>
            <a:ext cx="5694045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330"/>
              </a:lnSpc>
              <a:spcBef>
                <a:spcPts val="235"/>
              </a:spcBef>
            </a:pPr>
            <a:r>
              <a:rPr sz="1800" baseline="2314" dirty="0">
                <a:latin typeface="Times New Roman"/>
                <a:cs typeface="Times New Roman"/>
              </a:rPr>
              <a:t>Let</a:t>
            </a:r>
            <a:r>
              <a:rPr sz="1800" spc="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us</a:t>
            </a:r>
            <a:r>
              <a:rPr sz="1800" spc="6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now</a:t>
            </a:r>
            <a:r>
              <a:rPr sz="1800" spc="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introduce</a:t>
            </a:r>
            <a:r>
              <a:rPr sz="1800" spc="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</a:t>
            </a:r>
            <a:r>
              <a:rPr sz="1800" spc="3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battery</a:t>
            </a:r>
            <a:r>
              <a:rPr sz="1800" spc="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V</a:t>
            </a:r>
            <a:r>
              <a:rPr sz="550" dirty="0">
                <a:latin typeface="Times New Roman"/>
                <a:cs typeface="Times New Roman"/>
              </a:rPr>
              <a:t>BB</a:t>
            </a:r>
            <a:r>
              <a:rPr sz="550" spc="130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in</a:t>
            </a:r>
            <a:r>
              <a:rPr sz="1800" spc="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</a:t>
            </a:r>
            <a:r>
              <a:rPr sz="1800" spc="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base</a:t>
            </a:r>
            <a:r>
              <a:rPr sz="1800" spc="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circuit.</a:t>
            </a:r>
            <a:r>
              <a:rPr sz="1800" spc="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</a:t>
            </a:r>
            <a:r>
              <a:rPr sz="1800" spc="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magnitude</a:t>
            </a:r>
            <a:r>
              <a:rPr sz="1800" spc="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of</a:t>
            </a:r>
            <a:r>
              <a:rPr sz="1800" spc="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this</a:t>
            </a:r>
            <a:r>
              <a:rPr sz="1800" spc="6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voltage</a:t>
            </a:r>
            <a:r>
              <a:rPr sz="1800" spc="37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should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base-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remain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forward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biased, </a:t>
            </a:r>
            <a:r>
              <a:rPr sz="1200" spc="-20" dirty="0">
                <a:latin typeface="Times New Roman"/>
                <a:cs typeface="Times New Roman"/>
              </a:rPr>
              <a:t>even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1885374"/>
            <a:ext cx="5659941" cy="24959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166103"/>
            <a:ext cx="4763770" cy="289521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084" y="887983"/>
            <a:ext cx="5748655" cy="13804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34290" algn="just">
              <a:lnSpc>
                <a:spcPts val="1560"/>
              </a:lnSpc>
              <a:spcBef>
                <a:spcPts val="50"/>
              </a:spcBef>
            </a:pP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negative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half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applied,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DC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circuit,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</a:t>
            </a:r>
            <a:r>
              <a:rPr sz="1350" baseline="-9259" dirty="0">
                <a:latin typeface="Times New Roman"/>
                <a:cs typeface="Times New Roman"/>
              </a:rPr>
              <a:t>BB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zero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signal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collector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current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</a:t>
            </a:r>
            <a:r>
              <a:rPr sz="1350" spc="-37" baseline="-9259" dirty="0">
                <a:latin typeface="Times New Roman"/>
                <a:cs typeface="Times New Roman"/>
              </a:rPr>
              <a:t>C</a:t>
            </a:r>
            <a:r>
              <a:rPr sz="1200" spc="-2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ts val="1380"/>
              </a:lnSpc>
              <a:spcBef>
                <a:spcPts val="735"/>
              </a:spcBef>
            </a:pP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positive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half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base-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forward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biased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collector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current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increases.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negative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half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forward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decreases.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cycles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appear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faithful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amplification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242686"/>
            <a:ext cx="5728970" cy="44354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" marR="1143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faithful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amplification,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zero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least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maximum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alone.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5"/>
              </a:spcBef>
            </a:pPr>
            <a:r>
              <a:rPr sz="1800" b="1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Proper</a:t>
            </a:r>
            <a:r>
              <a:rPr sz="1800" b="1" spc="-30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Minimum</a:t>
            </a:r>
            <a:r>
              <a:rPr sz="1800" b="1" spc="-52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V</a:t>
            </a:r>
            <a:r>
              <a:rPr sz="700" b="1" dirty="0">
                <a:solidFill>
                  <a:srgbClr val="233154"/>
                </a:solidFill>
                <a:latin typeface="Times New Roman"/>
                <a:cs typeface="Times New Roman"/>
              </a:rPr>
              <a:t>BE</a:t>
            </a:r>
            <a:r>
              <a:rPr sz="700" b="1" spc="95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at</a:t>
            </a:r>
            <a:r>
              <a:rPr sz="1800" b="1" spc="-22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any</a:t>
            </a:r>
            <a:r>
              <a:rPr sz="1800" b="1" spc="-22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spc="-15" baseline="4629" dirty="0">
                <a:solidFill>
                  <a:srgbClr val="233154"/>
                </a:solidFill>
                <a:latin typeface="Times New Roman"/>
                <a:cs typeface="Times New Roman"/>
              </a:rPr>
              <a:t>instant</a:t>
            </a:r>
            <a:endParaRPr sz="1800" baseline="4629">
              <a:latin typeface="Times New Roman"/>
              <a:cs typeface="Times New Roman"/>
            </a:endParaRPr>
          </a:p>
          <a:p>
            <a:pPr marL="43180" marR="5080" algn="just">
              <a:lnSpc>
                <a:spcPct val="94000"/>
              </a:lnSpc>
              <a:spcBef>
                <a:spcPts val="730"/>
              </a:spcBef>
            </a:pPr>
            <a:r>
              <a:rPr sz="1800" baseline="4629" dirty="0">
                <a:latin typeface="Times New Roman"/>
                <a:cs typeface="Times New Roman"/>
              </a:rPr>
              <a:t>The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minimum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base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to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emitter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voltage</a:t>
            </a:r>
            <a:r>
              <a:rPr sz="1800" spc="112" baseline="4629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V</a:t>
            </a:r>
            <a:r>
              <a:rPr sz="900" b="1" dirty="0">
                <a:latin typeface="Times New Roman"/>
                <a:cs typeface="Times New Roman"/>
              </a:rPr>
              <a:t>BE</a:t>
            </a:r>
            <a:r>
              <a:rPr sz="900" b="1" spc="5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should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be</a:t>
            </a:r>
            <a:r>
              <a:rPr sz="1800" spc="8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greater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than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the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cut-</a:t>
            </a:r>
            <a:r>
              <a:rPr sz="1800" baseline="4629" dirty="0">
                <a:latin typeface="Times New Roman"/>
                <a:cs typeface="Times New Roman"/>
              </a:rPr>
              <a:t>in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voltage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for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forward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minimum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voltage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silicon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conduct </a:t>
            </a:r>
            <a:r>
              <a:rPr sz="1800" baseline="4629" dirty="0">
                <a:latin typeface="Times New Roman"/>
                <a:cs typeface="Times New Roman"/>
              </a:rPr>
              <a:t>is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0.7v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and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for</a:t>
            </a:r>
            <a:r>
              <a:rPr sz="1800" spc="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germanium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transistor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to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conduct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is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0.5v.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If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the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base-</a:t>
            </a:r>
            <a:r>
              <a:rPr sz="1800" baseline="4629" dirty="0">
                <a:latin typeface="Times New Roman"/>
                <a:cs typeface="Times New Roman"/>
              </a:rPr>
              <a:t>emitter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voltage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V</a:t>
            </a:r>
            <a:r>
              <a:rPr sz="900" b="1" dirty="0">
                <a:latin typeface="Times New Roman"/>
                <a:cs typeface="Times New Roman"/>
              </a:rPr>
              <a:t>BE</a:t>
            </a:r>
            <a:r>
              <a:rPr sz="900" b="1" spc="55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greater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voltage,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potential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barrier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overcome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sharply.</a:t>
            </a:r>
            <a:endParaRPr sz="1200">
              <a:latin typeface="Times New Roman"/>
              <a:cs typeface="Times New Roman"/>
            </a:endParaRPr>
          </a:p>
          <a:p>
            <a:pPr marL="43180" marR="9525" algn="just">
              <a:lnSpc>
                <a:spcPct val="89200"/>
              </a:lnSpc>
              <a:spcBef>
                <a:spcPts val="940"/>
              </a:spcBef>
            </a:pPr>
            <a:r>
              <a:rPr sz="1800" baseline="4629" dirty="0">
                <a:latin typeface="Times New Roman"/>
                <a:cs typeface="Times New Roman"/>
              </a:rPr>
              <a:t>Hence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if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V</a:t>
            </a:r>
            <a:r>
              <a:rPr sz="900" b="1" dirty="0">
                <a:latin typeface="Times New Roman"/>
                <a:cs typeface="Times New Roman"/>
              </a:rPr>
              <a:t>BE</a:t>
            </a:r>
            <a:r>
              <a:rPr sz="900" b="1" spc="105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falls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low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for any</a:t>
            </a:r>
            <a:r>
              <a:rPr sz="1800" spc="-3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part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of the</a:t>
            </a:r>
            <a:r>
              <a:rPr sz="1800" spc="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input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signal,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that part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will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be</a:t>
            </a:r>
            <a:r>
              <a:rPr sz="1800" spc="2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amplified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to</a:t>
            </a:r>
            <a:r>
              <a:rPr sz="1800" spc="1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 </a:t>
            </a:r>
            <a:r>
              <a:rPr sz="1800" spc="-15" baseline="4629" dirty="0">
                <a:latin typeface="Times New Roman"/>
                <a:cs typeface="Times New Roman"/>
              </a:rPr>
              <a:t>lesser </a:t>
            </a:r>
            <a:r>
              <a:rPr sz="1200" dirty="0">
                <a:latin typeface="Times New Roman"/>
                <a:cs typeface="Times New Roman"/>
              </a:rPr>
              <a:t>extent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resultant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results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unfaithful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amplification.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1800" b="1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Proper</a:t>
            </a:r>
            <a:r>
              <a:rPr sz="1800" b="1" spc="-30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Minimum</a:t>
            </a:r>
            <a:r>
              <a:rPr sz="1800" b="1" spc="-52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V</a:t>
            </a:r>
            <a:r>
              <a:rPr sz="800" b="1" dirty="0">
                <a:solidFill>
                  <a:srgbClr val="233154"/>
                </a:solidFill>
                <a:latin typeface="Times New Roman"/>
                <a:cs typeface="Times New Roman"/>
              </a:rPr>
              <a:t>CE</a:t>
            </a:r>
            <a:r>
              <a:rPr sz="800" b="1" spc="9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at</a:t>
            </a:r>
            <a:r>
              <a:rPr sz="1800" b="1" spc="-22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any</a:t>
            </a:r>
            <a:r>
              <a:rPr sz="1800" b="1" spc="-22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800" b="1" spc="-15" baseline="2314" dirty="0">
                <a:solidFill>
                  <a:srgbClr val="233154"/>
                </a:solidFill>
                <a:latin typeface="Times New Roman"/>
                <a:cs typeface="Times New Roman"/>
              </a:rPr>
              <a:t>instant</a:t>
            </a:r>
            <a:endParaRPr sz="1800" baseline="2314">
              <a:latin typeface="Times New Roman"/>
              <a:cs typeface="Times New Roman"/>
            </a:endParaRPr>
          </a:p>
          <a:p>
            <a:pPr marL="43180" marR="6985" algn="just">
              <a:lnSpc>
                <a:spcPct val="95000"/>
              </a:lnSpc>
              <a:spcBef>
                <a:spcPts val="695"/>
              </a:spcBef>
            </a:pPr>
            <a:r>
              <a:rPr sz="1800" baseline="2314" dirty="0">
                <a:latin typeface="Times New Roman"/>
                <a:cs typeface="Times New Roman"/>
              </a:rPr>
              <a:t>To</a:t>
            </a:r>
            <a:r>
              <a:rPr sz="1800" spc="-60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achieve</a:t>
            </a:r>
            <a:r>
              <a:rPr sz="1800" spc="-6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</a:t>
            </a:r>
            <a:r>
              <a:rPr sz="1800" spc="-52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faithful</a:t>
            </a:r>
            <a:r>
              <a:rPr sz="1800" spc="-52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amplification,</a:t>
            </a:r>
            <a:r>
              <a:rPr sz="1800" spc="-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</a:t>
            </a:r>
            <a:r>
              <a:rPr sz="1800" spc="-67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collector-</a:t>
            </a:r>
            <a:r>
              <a:rPr sz="1800" spc="-60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emitter</a:t>
            </a:r>
            <a:r>
              <a:rPr sz="1800" spc="-67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voltage</a:t>
            </a:r>
            <a:r>
              <a:rPr sz="1800" spc="-4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V</a:t>
            </a:r>
            <a:r>
              <a:rPr sz="550" dirty="0">
                <a:latin typeface="Times New Roman"/>
                <a:cs typeface="Times New Roman"/>
              </a:rPr>
              <a:t>CE</a:t>
            </a:r>
            <a:r>
              <a:rPr sz="550" spc="170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should</a:t>
            </a:r>
            <a:r>
              <a:rPr sz="1800" spc="-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not</a:t>
            </a:r>
            <a:r>
              <a:rPr sz="1800" spc="-60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fall</a:t>
            </a:r>
            <a:r>
              <a:rPr sz="1800" spc="-5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below</a:t>
            </a:r>
            <a:r>
              <a:rPr sz="1800" spc="-52" baseline="2314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Times New Roman"/>
                <a:cs typeface="Times New Roman"/>
              </a:rPr>
              <a:t>the </a:t>
            </a:r>
            <a:r>
              <a:rPr sz="1800" spc="-15" baseline="4629" dirty="0">
                <a:latin typeface="Times New Roman"/>
                <a:cs typeface="Times New Roman"/>
              </a:rPr>
              <a:t>cut-</a:t>
            </a:r>
            <a:r>
              <a:rPr sz="1800" baseline="4629" dirty="0">
                <a:latin typeface="Times New Roman"/>
                <a:cs typeface="Times New Roman"/>
              </a:rPr>
              <a:t>in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voltage,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which</a:t>
            </a:r>
            <a:r>
              <a:rPr sz="1800" spc="8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is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called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as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="1" baseline="4629" dirty="0">
                <a:latin typeface="Times New Roman"/>
                <a:cs typeface="Times New Roman"/>
              </a:rPr>
              <a:t>Knee</a:t>
            </a:r>
            <a:r>
              <a:rPr sz="1800" b="1" spc="75" baseline="4629" dirty="0">
                <a:latin typeface="Times New Roman"/>
                <a:cs typeface="Times New Roman"/>
              </a:rPr>
              <a:t> </a:t>
            </a:r>
            <a:r>
              <a:rPr sz="1800" b="1" baseline="4629" dirty="0">
                <a:latin typeface="Times New Roman"/>
                <a:cs typeface="Times New Roman"/>
              </a:rPr>
              <a:t>Voltage</a:t>
            </a:r>
            <a:r>
              <a:rPr sz="1800" baseline="4629" dirty="0">
                <a:latin typeface="Times New Roman"/>
                <a:cs typeface="Times New Roman"/>
              </a:rPr>
              <a:t>.</a:t>
            </a:r>
            <a:r>
              <a:rPr sz="1800" spc="8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If</a:t>
            </a:r>
            <a:r>
              <a:rPr sz="1800" spc="82" baseline="4629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V</a:t>
            </a:r>
            <a:r>
              <a:rPr sz="900" b="1" dirty="0">
                <a:latin typeface="Times New Roman"/>
                <a:cs typeface="Times New Roman"/>
              </a:rPr>
              <a:t>CE</a:t>
            </a:r>
            <a:r>
              <a:rPr sz="900" b="1" spc="5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is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lesser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than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the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knee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voltage,</a:t>
            </a:r>
            <a:r>
              <a:rPr sz="1800" spc="82" baseline="4629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properly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reverse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cannot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attract 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electrons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which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emitted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emitter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will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flow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towards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which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increases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Thus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falls.</a:t>
            </a:r>
            <a:endParaRPr sz="1200">
              <a:latin typeface="Times New Roman"/>
              <a:cs typeface="Times New Roman"/>
            </a:endParaRPr>
          </a:p>
          <a:p>
            <a:pPr marL="43180" marR="6985" algn="just">
              <a:lnSpc>
                <a:spcPct val="93400"/>
              </a:lnSpc>
              <a:spcBef>
                <a:spcPts val="875"/>
              </a:spcBef>
            </a:pPr>
            <a:r>
              <a:rPr sz="1800" baseline="4629" dirty="0">
                <a:latin typeface="Times New Roman"/>
                <a:cs typeface="Times New Roman"/>
              </a:rPr>
              <a:t>Therefore,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if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V</a:t>
            </a:r>
            <a:r>
              <a:rPr sz="900" b="1" dirty="0">
                <a:latin typeface="Times New Roman"/>
                <a:cs typeface="Times New Roman"/>
              </a:rPr>
              <a:t>CE</a:t>
            </a:r>
            <a:r>
              <a:rPr sz="900" b="1" spc="34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falls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low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for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any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part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of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the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input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signal,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that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part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will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be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multiplied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to</a:t>
            </a:r>
            <a:r>
              <a:rPr sz="1800" spc="44" baseline="4629" dirty="0">
                <a:latin typeface="Times New Roman"/>
                <a:cs typeface="Times New Roman"/>
              </a:rPr>
              <a:t> </a:t>
            </a:r>
            <a:r>
              <a:rPr sz="1800" spc="-75" baseline="4629" dirty="0">
                <a:latin typeface="Times New Roman"/>
                <a:cs typeface="Times New Roman"/>
              </a:rPr>
              <a:t>a </a:t>
            </a:r>
            <a:r>
              <a:rPr sz="1800" baseline="4629" dirty="0">
                <a:latin typeface="Times New Roman"/>
                <a:cs typeface="Times New Roman"/>
              </a:rPr>
              <a:t>lesser</a:t>
            </a:r>
            <a:r>
              <a:rPr sz="1800" spc="44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extent,</a:t>
            </a:r>
            <a:r>
              <a:rPr sz="1800" spc="45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resulting</a:t>
            </a:r>
            <a:r>
              <a:rPr sz="1800" spc="44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in</a:t>
            </a:r>
            <a:r>
              <a:rPr sz="1800" spc="45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unfaithful</a:t>
            </a:r>
            <a:r>
              <a:rPr sz="1800" spc="45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amplification.</a:t>
            </a:r>
            <a:r>
              <a:rPr sz="1800" spc="45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So</a:t>
            </a:r>
            <a:r>
              <a:rPr sz="1800" spc="45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if</a:t>
            </a:r>
            <a:r>
              <a:rPr sz="1800" spc="480" baseline="4629" dirty="0">
                <a:latin typeface="Times New Roman"/>
                <a:cs typeface="Times New Roman"/>
              </a:rPr>
              <a:t> </a:t>
            </a:r>
            <a:r>
              <a:rPr sz="2100" b="1" baseline="3968" dirty="0">
                <a:latin typeface="Times New Roman"/>
                <a:cs typeface="Times New Roman"/>
              </a:rPr>
              <a:t>V</a:t>
            </a:r>
            <a:r>
              <a:rPr sz="900" b="1" dirty="0">
                <a:latin typeface="Times New Roman"/>
                <a:cs typeface="Times New Roman"/>
              </a:rPr>
              <a:t>CE</a:t>
            </a:r>
            <a:r>
              <a:rPr sz="900" b="1" spc="34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is</a:t>
            </a:r>
            <a:r>
              <a:rPr sz="1800" spc="45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greater</a:t>
            </a:r>
            <a:r>
              <a:rPr sz="1800" spc="45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than</a:t>
            </a:r>
            <a:r>
              <a:rPr sz="1800" spc="45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V</a:t>
            </a:r>
            <a:r>
              <a:rPr sz="825" baseline="5050" dirty="0">
                <a:latin typeface="Times New Roman"/>
                <a:cs typeface="Times New Roman"/>
              </a:rPr>
              <a:t>KNEE</a:t>
            </a:r>
            <a:r>
              <a:rPr sz="825" spc="209" baseline="5050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collector-</a:t>
            </a:r>
            <a:r>
              <a:rPr sz="1200" dirty="0">
                <a:latin typeface="Times New Roman"/>
                <a:cs typeface="Times New Roman"/>
              </a:rPr>
              <a:t>base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junction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properly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reverse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biased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β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remains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constant, </a:t>
            </a:r>
            <a:r>
              <a:rPr sz="1200" dirty="0">
                <a:latin typeface="Times New Roman"/>
                <a:cs typeface="Times New Roman"/>
              </a:rPr>
              <a:t>resulting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faithful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amplification.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353182"/>
            <a:ext cx="4763770" cy="27997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3970020" cy="1606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10" dirty="0">
                <a:latin typeface="Times New Roman"/>
                <a:cs typeface="Times New Roman"/>
              </a:rPr>
              <a:t>TRANSISTOR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BIASING,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DC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LOAD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LINE,QUIESCENT POINT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226565"/>
            <a:ext cx="5728335" cy="35172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maintenance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proper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collector- 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passage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known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Transistor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Biasing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circuit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Biasing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Circuit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Need</a:t>
            </a:r>
            <a:r>
              <a:rPr sz="1200" b="1" spc="-2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for</a:t>
            </a:r>
            <a:r>
              <a:rPr sz="1200" b="1" spc="-15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33154"/>
                </a:solidFill>
                <a:latin typeface="Times New Roman"/>
                <a:cs typeface="Times New Roman"/>
              </a:rPr>
              <a:t>DC</a:t>
            </a:r>
            <a:r>
              <a:rPr sz="1200" b="1" spc="-2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33154"/>
                </a:solidFill>
                <a:latin typeface="Times New Roman"/>
                <a:cs typeface="Times New Roman"/>
              </a:rPr>
              <a:t>biasing</a:t>
            </a:r>
            <a:endParaRPr sz="1200">
              <a:latin typeface="Times New Roman"/>
              <a:cs typeface="Times New Roman"/>
            </a:endParaRPr>
          </a:p>
          <a:p>
            <a:pPr marL="43180" marR="8255" algn="just">
              <a:lnSpc>
                <a:spcPts val="1380"/>
              </a:lnSpc>
              <a:spcBef>
                <a:spcPts val="720"/>
              </a:spcBef>
            </a:pP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BJT,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cannot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amplified.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Because,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BJT,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amplify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conditions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met.</a:t>
            </a:r>
            <a:endParaRPr sz="1200">
              <a:latin typeface="Times New Roman"/>
              <a:cs typeface="Times New Roman"/>
            </a:endParaRPr>
          </a:p>
          <a:p>
            <a:pPr marL="469265" indent="-197485">
              <a:lnSpc>
                <a:spcPct val="100000"/>
              </a:lnSpc>
              <a:spcBef>
                <a:spcPts val="665"/>
              </a:spcBef>
              <a:buSzPct val="95238"/>
              <a:buFont typeface="Symbol"/>
              <a:buChar char=""/>
              <a:tabLst>
                <a:tab pos="469265" algn="l"/>
              </a:tabLst>
            </a:pP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voltage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should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exceed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spc="-10" dirty="0">
                <a:latin typeface="Times New Roman"/>
                <a:cs typeface="Times New Roman"/>
              </a:rPr>
              <a:t>cut-</a:t>
            </a:r>
            <a:r>
              <a:rPr sz="1050" b="1" dirty="0">
                <a:latin typeface="Times New Roman"/>
                <a:cs typeface="Times New Roman"/>
              </a:rPr>
              <a:t>in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voltage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for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transistor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spc="-25" dirty="0">
                <a:latin typeface="Times New Roman"/>
                <a:cs typeface="Times New Roman"/>
              </a:rPr>
              <a:t>ON</a:t>
            </a:r>
            <a:r>
              <a:rPr sz="1050" spc="-25" dirty="0"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469265" indent="-197485">
              <a:lnSpc>
                <a:spcPct val="100000"/>
              </a:lnSpc>
              <a:spcBef>
                <a:spcPts val="695"/>
              </a:spcBef>
              <a:buSzPct val="95238"/>
              <a:buFont typeface="Symbol"/>
              <a:buChar char=""/>
              <a:tabLst>
                <a:tab pos="469265" algn="l"/>
              </a:tabLst>
            </a:pP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BJT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should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active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region</a:t>
            </a:r>
            <a:r>
              <a:rPr sz="1050" dirty="0">
                <a:latin typeface="Times New Roman"/>
                <a:cs typeface="Times New Roman"/>
              </a:rPr>
              <a:t>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operated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as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spc="-10" dirty="0">
                <a:latin typeface="Times New Roman"/>
                <a:cs typeface="Times New Roman"/>
              </a:rPr>
              <a:t>amplifier</a:t>
            </a:r>
            <a:r>
              <a:rPr sz="1050" spc="-10" dirty="0"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43180" marR="5715" algn="just">
              <a:lnSpc>
                <a:spcPct val="95900"/>
              </a:lnSpc>
              <a:spcBef>
                <a:spcPts val="715"/>
              </a:spcBef>
            </a:pP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appropriate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DC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through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BJT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external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sources,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BJT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operates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superimpose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amplified,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problem 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avoided.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given DC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 chosen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transistor </a:t>
            </a:r>
            <a:r>
              <a:rPr sz="1200" dirty="0">
                <a:latin typeface="Times New Roman"/>
                <a:cs typeface="Times New Roman"/>
              </a:rPr>
              <a:t>remains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entire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cycle.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biasing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needed.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70"/>
              </a:spcBef>
            </a:pPr>
            <a:r>
              <a:rPr sz="1750" dirty="0">
                <a:latin typeface="Times New Roman"/>
                <a:cs typeface="Times New Roman"/>
              </a:rPr>
              <a:t>Output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Characteristics</a:t>
            </a:r>
            <a:endParaRPr sz="1750">
              <a:latin typeface="Times New Roman"/>
              <a:cs typeface="Times New Roman"/>
            </a:endParaRPr>
          </a:p>
          <a:p>
            <a:pPr marL="43180" marR="11430" algn="just">
              <a:lnSpc>
                <a:spcPts val="1380"/>
              </a:lnSpc>
              <a:spcBef>
                <a:spcPts val="1475"/>
              </a:spcBef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characteristics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considered,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curve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looks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values.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484" y="7913369"/>
            <a:ext cx="5697220" cy="5530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4200"/>
              </a:lnSpc>
              <a:spcBef>
                <a:spcPts val="180"/>
              </a:spcBef>
            </a:pPr>
            <a:r>
              <a:rPr sz="1800" baseline="2314" dirty="0">
                <a:latin typeface="Times New Roman"/>
                <a:cs typeface="Times New Roman"/>
              </a:rPr>
              <a:t>In</a:t>
            </a:r>
            <a:r>
              <a:rPr sz="1800" spc="22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</a:t>
            </a:r>
            <a:r>
              <a:rPr sz="1800" spc="23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above</a:t>
            </a:r>
            <a:r>
              <a:rPr sz="1800" spc="24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figure,</a:t>
            </a:r>
            <a:r>
              <a:rPr sz="1800" spc="21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</a:t>
            </a:r>
            <a:r>
              <a:rPr sz="1800" spc="22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output</a:t>
            </a:r>
            <a:r>
              <a:rPr sz="1800" spc="22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characteristics</a:t>
            </a:r>
            <a:r>
              <a:rPr sz="1800" spc="22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are</a:t>
            </a:r>
            <a:r>
              <a:rPr sz="1800" spc="209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drawn</a:t>
            </a:r>
            <a:r>
              <a:rPr sz="1800" spc="21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between</a:t>
            </a:r>
            <a:r>
              <a:rPr sz="1800" spc="23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collector</a:t>
            </a:r>
            <a:r>
              <a:rPr sz="1800" spc="21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current</a:t>
            </a:r>
            <a:r>
              <a:rPr sz="1800" spc="30" baseline="2314" dirty="0">
                <a:latin typeface="Times New Roman"/>
                <a:cs typeface="Times New Roman"/>
              </a:rPr>
              <a:t> </a:t>
            </a:r>
            <a:r>
              <a:rPr sz="1800" b="1" baseline="2314" dirty="0">
                <a:latin typeface="Times New Roman"/>
                <a:cs typeface="Times New Roman"/>
              </a:rPr>
              <a:t>I</a:t>
            </a:r>
            <a:r>
              <a:rPr sz="800" b="1" dirty="0">
                <a:latin typeface="Times New Roman"/>
                <a:cs typeface="Times New Roman"/>
              </a:rPr>
              <a:t>C</a:t>
            </a:r>
            <a:r>
              <a:rPr sz="800" b="1" spc="75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Times New Roman"/>
                <a:cs typeface="Times New Roman"/>
              </a:rPr>
              <a:t>and </a:t>
            </a:r>
            <a:r>
              <a:rPr sz="1800" baseline="2314" dirty="0">
                <a:latin typeface="Times New Roman"/>
                <a:cs typeface="Times New Roman"/>
              </a:rPr>
              <a:t>collector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voltage</a:t>
            </a:r>
            <a:r>
              <a:rPr sz="1800" spc="-37" baseline="2314" dirty="0">
                <a:latin typeface="Times New Roman"/>
                <a:cs typeface="Times New Roman"/>
              </a:rPr>
              <a:t> </a:t>
            </a:r>
            <a:r>
              <a:rPr sz="1800" b="1" baseline="2314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CE</a:t>
            </a:r>
            <a:r>
              <a:rPr sz="800" b="1" spc="80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for</a:t>
            </a:r>
            <a:r>
              <a:rPr sz="1800" spc="13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different</a:t>
            </a:r>
            <a:r>
              <a:rPr sz="1800" spc="13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values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of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base</a:t>
            </a:r>
            <a:r>
              <a:rPr sz="1800" spc="14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current </a:t>
            </a:r>
            <a:r>
              <a:rPr sz="1800" b="1" baseline="2314" dirty="0">
                <a:latin typeface="Times New Roman"/>
                <a:cs typeface="Times New Roman"/>
              </a:rPr>
              <a:t>I</a:t>
            </a:r>
            <a:r>
              <a:rPr sz="800" b="1" dirty="0">
                <a:latin typeface="Times New Roman"/>
                <a:cs typeface="Times New Roman"/>
              </a:rPr>
              <a:t>B</a:t>
            </a:r>
            <a:r>
              <a:rPr sz="1800" baseline="2314" dirty="0">
                <a:latin typeface="Times New Roman"/>
                <a:cs typeface="Times New Roman"/>
              </a:rPr>
              <a:t>.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These</a:t>
            </a:r>
            <a:r>
              <a:rPr sz="1800" spc="14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are</a:t>
            </a:r>
            <a:r>
              <a:rPr sz="1800" spc="12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considered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here</a:t>
            </a:r>
            <a:r>
              <a:rPr sz="1800" spc="120" baseline="2314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obtain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curves.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8637777"/>
            <a:ext cx="960119" cy="1739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point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484" y="8963405"/>
            <a:ext cx="5695950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maximum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possible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considered,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present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Y-axis,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nothing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saturation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point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well,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maximum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possible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collector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emitter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voltage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considered,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present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X-</a:t>
            </a:r>
            <a:r>
              <a:rPr sz="1200" dirty="0">
                <a:latin typeface="Times New Roman"/>
                <a:cs typeface="Times New Roman"/>
              </a:rPr>
              <a:t>axis,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cutoff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point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20" y="4942327"/>
            <a:ext cx="4611329" cy="270498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630" y="159511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6771"/>
            <a:ext cx="5674360" cy="2442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500"/>
              </a:lnSpc>
              <a:spcBef>
                <a:spcPts val="95"/>
              </a:spcBef>
            </a:pP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examples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sine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waves,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cosine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waves,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triangular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waves,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on.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electrical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behave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when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these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derived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proportion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physical parameters</a:t>
            </a:r>
            <a:r>
              <a:rPr sz="1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such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pressure,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temperature,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sound,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on.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333333"/>
                </a:solidFill>
                <a:latin typeface="Calibri"/>
                <a:cs typeface="Calibri"/>
              </a:rPr>
              <a:t>Discrete-</a:t>
            </a:r>
            <a:r>
              <a:rPr sz="1400" b="1" dirty="0">
                <a:solidFill>
                  <a:srgbClr val="333333"/>
                </a:solidFill>
                <a:latin typeface="Calibri"/>
                <a:cs typeface="Calibri"/>
              </a:rPr>
              <a:t>time</a:t>
            </a:r>
            <a:r>
              <a:rPr sz="1400" b="1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Calibri"/>
                <a:cs typeface="Calibri"/>
              </a:rPr>
              <a:t>signal:</a:t>
            </a:r>
            <a:endParaRPr sz="1400">
              <a:latin typeface="Calibri"/>
              <a:cs typeface="Calibri"/>
            </a:endParaRPr>
          </a:p>
          <a:p>
            <a:pPr marL="12700" marR="40640" algn="just">
              <a:lnSpc>
                <a:spcPct val="131200"/>
              </a:lnSpc>
              <a:spcBef>
                <a:spcPts val="1635"/>
              </a:spcBef>
            </a:pP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“function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variable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countable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finite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set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numbers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its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sequence”.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digital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representation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continuous-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signal.The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 can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represented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defined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certain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instants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sequence.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is,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able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define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only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at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sampling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instants.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Digital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obtained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0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quantizing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encoding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sample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values.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represented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binary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bits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stored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digital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medium.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drawn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shown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Figure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2.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466969"/>
            <a:ext cx="4115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output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data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computer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1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examples</a:t>
            </a:r>
            <a:r>
              <a:rPr sz="1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signals.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328" y="5738748"/>
            <a:ext cx="736600" cy="200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1100" b="1" spc="-10" dirty="0">
                <a:solidFill>
                  <a:srgbClr val="212121"/>
                </a:solidFill>
                <a:latin typeface="Arial"/>
                <a:cs typeface="Arial"/>
              </a:rPr>
              <a:t>SAMPLING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017132"/>
            <a:ext cx="5756910" cy="46735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140"/>
              </a:lnSpc>
              <a:spcBef>
                <a:spcPts val="180"/>
              </a:spcBef>
            </a:pP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12121"/>
                </a:solidFill>
                <a:latin typeface="Times New Roman"/>
                <a:cs typeface="Times New Roman"/>
              </a:rPr>
              <a:t>signal</a:t>
            </a:r>
            <a:r>
              <a:rPr sz="1000" b="1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processing,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12121"/>
                </a:solidFill>
                <a:latin typeface="Times New Roman"/>
                <a:cs typeface="Times New Roman"/>
              </a:rPr>
              <a:t>sampling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reduction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 continuous-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time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12121"/>
                </a:solidFill>
                <a:latin typeface="Times New Roman"/>
                <a:cs typeface="Times New Roman"/>
              </a:rPr>
              <a:t>signal</a:t>
            </a:r>
            <a:r>
              <a:rPr sz="1000" b="1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 discrete-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time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12121"/>
                </a:solidFill>
                <a:latin typeface="Times New Roman"/>
                <a:cs typeface="Times New Roman"/>
              </a:rPr>
              <a:t>signal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. A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common example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conversion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sound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wave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(a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continuous </a:t>
            </a:r>
            <a:r>
              <a:rPr sz="1000" b="1" dirty="0">
                <a:solidFill>
                  <a:srgbClr val="212121"/>
                </a:solidFill>
                <a:latin typeface="Times New Roman"/>
                <a:cs typeface="Times New Roman"/>
              </a:rPr>
              <a:t>signal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)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sequence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samples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(a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discrete-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time </a:t>
            </a:r>
            <a:r>
              <a:rPr sz="1000" b="1" spc="-10" dirty="0">
                <a:solidFill>
                  <a:srgbClr val="212121"/>
                </a:solidFill>
                <a:latin typeface="Times New Roman"/>
                <a:cs typeface="Times New Roman"/>
              </a:rPr>
              <a:t>signal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).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12121"/>
                </a:solidFill>
                <a:latin typeface="Times New Roman"/>
                <a:cs typeface="Times New Roman"/>
              </a:rPr>
              <a:t>sample</a:t>
            </a:r>
            <a:r>
              <a:rPr sz="1000" b="1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value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or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set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values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at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point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time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and/or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space.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5691" y="6579996"/>
            <a:ext cx="1029969" cy="204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sz="1400" b="1" spc="-10" dirty="0">
                <a:latin typeface="Times New Roman"/>
                <a:cs typeface="Times New Roman"/>
              </a:rPr>
              <a:t>AMPLIFIER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837044"/>
            <a:ext cx="5758180" cy="187578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715" algn="just">
              <a:lnSpc>
                <a:spcPct val="95800"/>
              </a:lnSpc>
              <a:spcBef>
                <a:spcPts val="145"/>
              </a:spcBef>
            </a:pP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electronic</a:t>
            </a:r>
            <a:r>
              <a:rPr sz="1000" b="1" spc="9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(informally)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electronic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device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power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signal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(a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time-</a:t>
            </a:r>
            <a:r>
              <a:rPr sz="1000" dirty="0">
                <a:latin typeface="Times New Roman"/>
                <a:cs typeface="Times New Roman"/>
              </a:rPr>
              <a:t>varying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5"/>
              </a:rPr>
              <a:t>current</a:t>
            </a:r>
            <a:r>
              <a:rPr sz="1000" dirty="0">
                <a:latin typeface="Times New Roman"/>
                <a:cs typeface="Times New Roman"/>
              </a:rPr>
              <a:t>).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22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two-</a:t>
            </a:r>
            <a:r>
              <a:rPr sz="1000" dirty="0">
                <a:latin typeface="Times New Roman"/>
                <a:cs typeface="Times New Roman"/>
                <a:hlinkClick r:id="rId6"/>
              </a:rPr>
              <a:t>port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electronic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22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uses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electric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from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power</a:t>
            </a:r>
            <a:r>
              <a:rPr sz="1000" spc="90" dirty="0">
                <a:latin typeface="Times New Roman"/>
                <a:cs typeface="Times New Roman"/>
                <a:hlinkClick r:id="rId7"/>
              </a:rPr>
              <a:t> </a:t>
            </a:r>
            <a:r>
              <a:rPr sz="1000" dirty="0">
                <a:latin typeface="Times New Roman"/>
                <a:cs typeface="Times New Roman"/>
                <a:hlinkClick r:id="rId7"/>
              </a:rPr>
              <a:t>supply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8"/>
              </a:rPr>
              <a:t>amplitude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terminals,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producing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proportionally </a:t>
            </a:r>
            <a:r>
              <a:rPr sz="1000" dirty="0">
                <a:latin typeface="Times New Roman"/>
                <a:cs typeface="Times New Roman"/>
              </a:rPr>
              <a:t>greater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amplitude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output.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amount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amplification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provided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measured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by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9"/>
              </a:rPr>
              <a:t>gain: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voltage,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current,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input.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1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0"/>
              </a:rPr>
              <a:t>power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0"/>
              </a:rPr>
              <a:t>gain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greater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one.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605"/>
              </a:spcBef>
            </a:pP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either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separate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piece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equipment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 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1"/>
              </a:rPr>
              <a:t>electrical</a:t>
            </a:r>
            <a:r>
              <a:rPr sz="1000" spc="-15" dirty="0">
                <a:latin typeface="Times New Roman"/>
                <a:cs typeface="Times New Roman"/>
                <a:hlinkClick r:id="rId11"/>
              </a:rPr>
              <a:t> </a:t>
            </a:r>
            <a:r>
              <a:rPr sz="1000" dirty="0">
                <a:latin typeface="Times New Roman"/>
                <a:cs typeface="Times New Roman"/>
                <a:hlinkClick r:id="rId11"/>
              </a:rPr>
              <a:t>circuit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contained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within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another</a:t>
            </a:r>
            <a:r>
              <a:rPr sz="1000" spc="-10" dirty="0">
                <a:latin typeface="Times New Roman"/>
                <a:cs typeface="Times New Roman"/>
              </a:rPr>
              <a:t> device. </a:t>
            </a:r>
            <a:r>
              <a:rPr sz="1000" dirty="0">
                <a:latin typeface="Times New Roman"/>
                <a:cs typeface="Times New Roman"/>
              </a:rPr>
              <a:t>Amplification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fundamental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modern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electronics,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amplifiers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widely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1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almost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electronic equipment.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categorized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ways.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2"/>
              </a:rPr>
              <a:t>frequency</a:t>
            </a:r>
            <a:r>
              <a:rPr sz="1000" dirty="0">
                <a:latin typeface="Times New Roman"/>
                <a:cs typeface="Times New Roman"/>
              </a:rPr>
              <a:t> 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electronic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signal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being </a:t>
            </a:r>
            <a:r>
              <a:rPr sz="1000" dirty="0">
                <a:latin typeface="Times New Roman"/>
                <a:cs typeface="Times New Roman"/>
              </a:rPr>
              <a:t>amplified.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example, </a:t>
            </a:r>
            <a:r>
              <a:rPr sz="1000" dirty="0">
                <a:latin typeface="Times New Roman"/>
                <a:cs typeface="Times New Roman"/>
                <a:hlinkClick r:id="rId13"/>
              </a:rPr>
              <a:t>audio</a:t>
            </a:r>
            <a:r>
              <a:rPr sz="1000" spc="130" dirty="0">
                <a:latin typeface="Times New Roman"/>
                <a:cs typeface="Times New Roman"/>
                <a:hlinkClick r:id="rId13"/>
              </a:rPr>
              <a:t> </a:t>
            </a:r>
            <a:r>
              <a:rPr sz="1000" dirty="0">
                <a:latin typeface="Times New Roman"/>
                <a:cs typeface="Times New Roman"/>
                <a:hlinkClick r:id="rId13"/>
              </a:rPr>
              <a:t>amplifiers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amplify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4"/>
              </a:rPr>
              <a:t>audio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(sound)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range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less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1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kHz,</a:t>
            </a:r>
            <a:r>
              <a:rPr sz="1000" spc="1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RF </a:t>
            </a:r>
            <a:r>
              <a:rPr sz="1000" spc="-10" dirty="0">
                <a:latin typeface="Times New Roman"/>
                <a:cs typeface="Times New Roman"/>
              </a:rPr>
              <a:t>amplifiers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frequencies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15"/>
              </a:rPr>
              <a:t>radio</a:t>
            </a:r>
            <a:r>
              <a:rPr sz="1000" spc="-30" dirty="0">
                <a:latin typeface="Times New Roman"/>
                <a:cs typeface="Times New Roman"/>
                <a:hlinkClick r:id="rId15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15"/>
              </a:rPr>
              <a:t>frequency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range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kHz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300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GHz,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servo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amplifiers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instrumentation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amplifiers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may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work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 very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low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frequencies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down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direct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current.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4400" y="3531742"/>
            <a:ext cx="4165600" cy="170433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484" y="887983"/>
            <a:ext cx="5697220" cy="5594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drawn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joining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Load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line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symbolizes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load.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line,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drawn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output characteristic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curve,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contact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Operating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point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6275" y="1531873"/>
            <a:ext cx="989965" cy="1752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b="1" dirty="0">
                <a:latin typeface="Times New Roman"/>
                <a:cs typeface="Times New Roman"/>
              </a:rPr>
              <a:t>quiescent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point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484" y="1505457"/>
            <a:ext cx="5697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0890" algn="l"/>
              </a:tabLst>
            </a:pP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	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simply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Q-</a:t>
            </a:r>
            <a:r>
              <a:rPr sz="1200" b="1" dirty="0">
                <a:latin typeface="Times New Roman"/>
                <a:cs typeface="Times New Roman"/>
              </a:rPr>
              <a:t>point</a:t>
            </a:r>
            <a:r>
              <a:rPr sz="1200" dirty="0">
                <a:latin typeface="Times New Roman"/>
                <a:cs typeface="Times New Roman"/>
              </a:rPr>
              <a:t>. There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many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484" y="1680717"/>
            <a:ext cx="569341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intersecting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points,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Q-point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selected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way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irrespective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AC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swing,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remains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better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understood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figure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below.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755006"/>
            <a:ext cx="5729605" cy="21380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" marR="635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drawn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order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obtain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Q-point.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transistor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acts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good </a:t>
            </a:r>
            <a:r>
              <a:rPr sz="1200" dirty="0">
                <a:latin typeface="Times New Roman"/>
                <a:cs typeface="Times New Roman"/>
              </a:rPr>
              <a:t>amplifier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region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made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operate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Q-</a:t>
            </a:r>
            <a:r>
              <a:rPr sz="1200" dirty="0">
                <a:latin typeface="Times New Roman"/>
                <a:cs typeface="Times New Roman"/>
              </a:rPr>
              <a:t>point,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faithful </a:t>
            </a:r>
            <a:r>
              <a:rPr sz="1200" dirty="0">
                <a:latin typeface="Times New Roman"/>
                <a:cs typeface="Times New Roman"/>
              </a:rPr>
              <a:t>amplification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achieved.</a:t>
            </a:r>
            <a:endParaRPr sz="1200">
              <a:latin typeface="Times New Roman"/>
              <a:cs typeface="Times New Roman"/>
            </a:endParaRPr>
          </a:p>
          <a:p>
            <a:pPr marL="43180" marR="5080" algn="just">
              <a:lnSpc>
                <a:spcPts val="1380"/>
              </a:lnSpc>
              <a:spcBef>
                <a:spcPts val="720"/>
              </a:spcBef>
            </a:pPr>
            <a:r>
              <a:rPr sz="1200" b="1" dirty="0">
                <a:latin typeface="Times New Roman"/>
                <a:cs typeface="Times New Roman"/>
              </a:rPr>
              <a:t>Faithful</a:t>
            </a:r>
            <a:r>
              <a:rPr sz="1200" b="1" spc="2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amplification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obtaining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portions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increasing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strength.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input.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750" dirty="0">
                <a:latin typeface="Times New Roman"/>
                <a:cs typeface="Times New Roman"/>
              </a:rPr>
              <a:t>DC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Load </a:t>
            </a:r>
            <a:r>
              <a:rPr sz="1750" spc="-20" dirty="0">
                <a:latin typeface="Times New Roman"/>
                <a:cs typeface="Times New Roman"/>
              </a:rPr>
              <a:t>line</a:t>
            </a:r>
            <a:endParaRPr sz="1750">
              <a:latin typeface="Times New Roman"/>
              <a:cs typeface="Times New Roman"/>
            </a:endParaRPr>
          </a:p>
          <a:p>
            <a:pPr marL="43180" marR="11430" algn="just">
              <a:lnSpc>
                <a:spcPts val="1380"/>
              </a:lnSpc>
              <a:spcBef>
                <a:spcPts val="1465"/>
              </a:spcBef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transistor 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given the bias and no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applied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 input,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drawn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condition,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understood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DC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condition.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amplification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absent.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circuit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below.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484" y="8924033"/>
            <a:ext cx="3884295" cy="581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value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collector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emitter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voltage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be</a:t>
            </a:r>
            <a:endParaRPr sz="1200">
              <a:latin typeface="Calibri"/>
              <a:cs typeface="Calibri"/>
            </a:endParaRPr>
          </a:p>
          <a:p>
            <a:pPr marL="2279015">
              <a:lnSpc>
                <a:spcPct val="100000"/>
              </a:lnSpc>
              <a:spcBef>
                <a:spcPts val="675"/>
              </a:spcBef>
            </a:pPr>
            <a:r>
              <a:rPr sz="1400" cap="small" spc="-10" dirty="0">
                <a:latin typeface="Times New Roman"/>
                <a:cs typeface="Times New Roman"/>
              </a:rPr>
              <a:t>Vce=Vcc−IcRc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16" y="2324099"/>
            <a:ext cx="4649191" cy="23677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977506"/>
            <a:ext cx="2342515" cy="1953259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484" y="900429"/>
            <a:ext cx="5695950" cy="5575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5400"/>
              </a:lnSpc>
              <a:spcBef>
                <a:spcPts val="165"/>
              </a:spcBef>
            </a:pPr>
            <a:r>
              <a:rPr sz="1800" baseline="2314" dirty="0">
                <a:latin typeface="Calibri"/>
                <a:cs typeface="Calibri"/>
              </a:rPr>
              <a:t>As</a:t>
            </a:r>
            <a:r>
              <a:rPr sz="1800" spc="112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V</a:t>
            </a:r>
            <a:r>
              <a:rPr sz="650" b="1" dirty="0">
                <a:latin typeface="Calibri"/>
                <a:cs typeface="Calibri"/>
              </a:rPr>
              <a:t>CC</a:t>
            </a:r>
            <a:r>
              <a:rPr sz="650" b="1" spc="120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and</a:t>
            </a:r>
            <a:r>
              <a:rPr sz="1800" spc="104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R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20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are</a:t>
            </a:r>
            <a:r>
              <a:rPr sz="1800" spc="104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fixed</a:t>
            </a:r>
            <a:r>
              <a:rPr sz="1800" spc="120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values,</a:t>
            </a:r>
            <a:r>
              <a:rPr sz="1800" spc="179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the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above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one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is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</a:t>
            </a:r>
            <a:r>
              <a:rPr sz="1800" spc="12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first</a:t>
            </a:r>
            <a:r>
              <a:rPr sz="1800" spc="112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degree</a:t>
            </a:r>
            <a:r>
              <a:rPr sz="1800" spc="120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equation</a:t>
            </a:r>
            <a:r>
              <a:rPr sz="1800" spc="127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and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hence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will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be</a:t>
            </a:r>
            <a:r>
              <a:rPr sz="1800" spc="120" baseline="2314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straight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characteristics.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called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D.C.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Load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line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line.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704714"/>
            <a:ext cx="5727065" cy="49777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" marR="9525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obtain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load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line,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two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points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straight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line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determined. </a:t>
            </a:r>
            <a:r>
              <a:rPr sz="1200" dirty="0">
                <a:latin typeface="Arial MT"/>
                <a:cs typeface="Arial MT"/>
              </a:rPr>
              <a:t>Let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those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two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points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233154"/>
                </a:solidFill>
                <a:latin typeface="Arial"/>
                <a:cs typeface="Arial"/>
              </a:rPr>
              <a:t>To</a:t>
            </a:r>
            <a:r>
              <a:rPr sz="1200" b="1" spc="-30" dirty="0">
                <a:solidFill>
                  <a:srgbClr val="23315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3154"/>
                </a:solidFill>
                <a:latin typeface="Arial"/>
                <a:cs typeface="Arial"/>
              </a:rPr>
              <a:t>obtain</a:t>
            </a:r>
            <a:r>
              <a:rPr sz="1200" b="1" spc="-15" dirty="0">
                <a:solidFill>
                  <a:srgbClr val="233154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233154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43180" marR="5080">
              <a:lnSpc>
                <a:spcPts val="1610"/>
              </a:lnSpc>
              <a:spcBef>
                <a:spcPts val="835"/>
              </a:spcBef>
            </a:pPr>
            <a:r>
              <a:rPr sz="1800" baseline="4629" dirty="0">
                <a:latin typeface="Arial MT"/>
                <a:cs typeface="Arial MT"/>
              </a:rPr>
              <a:t>When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collector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emitter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voltage</a:t>
            </a:r>
            <a:r>
              <a:rPr sz="1800" spc="-52" baseline="4629" dirty="0">
                <a:latin typeface="Arial MT"/>
                <a:cs typeface="Arial MT"/>
              </a:rPr>
              <a:t> </a:t>
            </a:r>
            <a:r>
              <a:rPr sz="2100" baseline="3968" dirty="0">
                <a:latin typeface="Arial MT"/>
                <a:cs typeface="Arial MT"/>
              </a:rPr>
              <a:t>V</a:t>
            </a:r>
            <a:r>
              <a:rPr sz="900" dirty="0">
                <a:latin typeface="Arial MT"/>
                <a:cs typeface="Arial MT"/>
              </a:rPr>
              <a:t>CE</a:t>
            </a:r>
            <a:r>
              <a:rPr sz="900" spc="100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=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0,</a:t>
            </a:r>
            <a:r>
              <a:rPr sz="1800" spc="-67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the</a:t>
            </a:r>
            <a:r>
              <a:rPr sz="1800" spc="-67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collector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current</a:t>
            </a:r>
            <a:r>
              <a:rPr sz="1800" spc="-67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is</a:t>
            </a:r>
            <a:r>
              <a:rPr sz="1800" spc="-89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maximum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and</a:t>
            </a:r>
            <a:r>
              <a:rPr sz="1800" spc="-8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is</a:t>
            </a:r>
            <a:r>
              <a:rPr sz="1800" spc="-75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equal </a:t>
            </a:r>
            <a:r>
              <a:rPr sz="1800" baseline="4629" dirty="0">
                <a:latin typeface="Arial MT"/>
                <a:cs typeface="Arial MT"/>
              </a:rPr>
              <a:t>to</a:t>
            </a:r>
            <a:r>
              <a:rPr sz="1800" spc="-7" baseline="4629" dirty="0">
                <a:latin typeface="Arial MT"/>
                <a:cs typeface="Arial MT"/>
              </a:rPr>
              <a:t> </a:t>
            </a:r>
            <a:r>
              <a:rPr sz="2100" spc="-15" baseline="3968" dirty="0">
                <a:latin typeface="Arial MT"/>
                <a:cs typeface="Arial MT"/>
              </a:rPr>
              <a:t>V</a:t>
            </a:r>
            <a:r>
              <a:rPr sz="900" spc="-10" dirty="0">
                <a:latin typeface="Arial MT"/>
                <a:cs typeface="Arial MT"/>
              </a:rPr>
              <a:t>CC</a:t>
            </a:r>
            <a:r>
              <a:rPr sz="2100" spc="-15" baseline="3968" dirty="0">
                <a:latin typeface="Arial MT"/>
                <a:cs typeface="Arial MT"/>
              </a:rPr>
              <a:t>/R</a:t>
            </a:r>
            <a:r>
              <a:rPr sz="900" spc="-10" dirty="0">
                <a:latin typeface="Arial MT"/>
                <a:cs typeface="Arial MT"/>
              </a:rPr>
              <a:t>C</a:t>
            </a:r>
            <a:r>
              <a:rPr sz="2100" spc="-15" baseline="3968" dirty="0">
                <a:latin typeface="Arial MT"/>
                <a:cs typeface="Arial MT"/>
              </a:rPr>
              <a:t>.</a:t>
            </a:r>
            <a:r>
              <a:rPr sz="2100" spc="-135" baseline="3968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This</a:t>
            </a:r>
            <a:r>
              <a:rPr sz="1800" spc="-15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gives</a:t>
            </a:r>
            <a:r>
              <a:rPr sz="1800" spc="-2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the</a:t>
            </a:r>
            <a:r>
              <a:rPr sz="1800" spc="-30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maximum</a:t>
            </a:r>
            <a:r>
              <a:rPr sz="1800" spc="-15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value</a:t>
            </a:r>
            <a:r>
              <a:rPr sz="1800" spc="-2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of</a:t>
            </a:r>
            <a:r>
              <a:rPr sz="1800" spc="97" baseline="4629" dirty="0">
                <a:latin typeface="Arial MT"/>
                <a:cs typeface="Arial MT"/>
              </a:rPr>
              <a:t> </a:t>
            </a:r>
            <a:r>
              <a:rPr sz="2100" baseline="3968" dirty="0">
                <a:latin typeface="Arial MT"/>
                <a:cs typeface="Arial MT"/>
              </a:rPr>
              <a:t>V</a:t>
            </a:r>
            <a:r>
              <a:rPr sz="900" dirty="0">
                <a:latin typeface="Arial MT"/>
                <a:cs typeface="Arial MT"/>
              </a:rPr>
              <a:t>CE</a:t>
            </a:r>
            <a:r>
              <a:rPr sz="1800" baseline="4629" dirty="0">
                <a:latin typeface="Arial MT"/>
                <a:cs typeface="Arial MT"/>
              </a:rPr>
              <a:t>.</a:t>
            </a:r>
            <a:r>
              <a:rPr sz="1800" spc="-2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This</a:t>
            </a:r>
            <a:r>
              <a:rPr sz="1800" spc="-2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is</a:t>
            </a:r>
            <a:r>
              <a:rPr sz="1800" spc="-15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shown</a:t>
            </a:r>
            <a:r>
              <a:rPr sz="1800" spc="-22" baseline="4629" dirty="0">
                <a:latin typeface="Arial MT"/>
                <a:cs typeface="Arial MT"/>
              </a:rPr>
              <a:t> </a:t>
            </a:r>
            <a:r>
              <a:rPr sz="1800" spc="-37" baseline="4629" dirty="0">
                <a:latin typeface="Arial MT"/>
                <a:cs typeface="Arial MT"/>
              </a:rPr>
              <a:t>as</a:t>
            </a:r>
            <a:endParaRPr sz="1800" baseline="4629">
              <a:latin typeface="Arial MT"/>
              <a:cs typeface="Arial MT"/>
            </a:endParaRPr>
          </a:p>
          <a:p>
            <a:pPr marL="28575" algn="ctr">
              <a:lnSpc>
                <a:spcPct val="100000"/>
              </a:lnSpc>
              <a:spcBef>
                <a:spcPts val="484"/>
              </a:spcBef>
            </a:pPr>
            <a:r>
              <a:rPr sz="1400" cap="small" spc="-10" dirty="0">
                <a:latin typeface="Times New Roman"/>
                <a:cs typeface="Times New Roman"/>
              </a:rPr>
              <a:t>Vce=Vcc−IcRc</a:t>
            </a:r>
            <a:endParaRPr sz="1400">
              <a:latin typeface="Times New Roman"/>
              <a:cs typeface="Times New Roman"/>
            </a:endParaRPr>
          </a:p>
          <a:p>
            <a:pPr marL="2411730" marR="2373630" algn="ctr">
              <a:lnSpc>
                <a:spcPct val="143600"/>
              </a:lnSpc>
            </a:pPr>
            <a:r>
              <a:rPr sz="1400" cap="small" spc="-60" dirty="0">
                <a:latin typeface="Times New Roman"/>
                <a:cs typeface="Times New Roman"/>
              </a:rPr>
              <a:t>0=Vcc−IcRc </a:t>
            </a:r>
            <a:r>
              <a:rPr sz="1400" cap="small" spc="-10" dirty="0">
                <a:latin typeface="Times New Roman"/>
                <a:cs typeface="Times New Roman"/>
              </a:rPr>
              <a:t>Ic=Vcc/Rc</a:t>
            </a:r>
            <a:endParaRPr sz="1400">
              <a:latin typeface="Times New Roman"/>
              <a:cs typeface="Times New Roman"/>
            </a:endParaRPr>
          </a:p>
          <a:p>
            <a:pPr marL="43180" marR="6985">
              <a:lnSpc>
                <a:spcPts val="1340"/>
              </a:lnSpc>
              <a:spcBef>
                <a:spcPts val="1170"/>
              </a:spcBef>
            </a:pPr>
            <a:r>
              <a:rPr sz="1800" baseline="4629" dirty="0">
                <a:latin typeface="Arial MT"/>
                <a:cs typeface="Arial MT"/>
              </a:rPr>
              <a:t>This</a:t>
            </a:r>
            <a:r>
              <a:rPr sz="1800" spc="2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gives</a:t>
            </a:r>
            <a:r>
              <a:rPr sz="1800" spc="44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the</a:t>
            </a:r>
            <a:r>
              <a:rPr sz="1800" spc="30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point</a:t>
            </a:r>
            <a:r>
              <a:rPr sz="1800" spc="5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A</a:t>
            </a:r>
            <a:r>
              <a:rPr sz="1800" spc="7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(OA</a:t>
            </a:r>
            <a:r>
              <a:rPr sz="1800" spc="5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=</a:t>
            </a:r>
            <a:r>
              <a:rPr sz="1800" spc="60" baseline="4629" dirty="0">
                <a:latin typeface="Arial MT"/>
                <a:cs typeface="Arial MT"/>
              </a:rPr>
              <a:t> </a:t>
            </a:r>
            <a:r>
              <a:rPr sz="2100" baseline="3968" dirty="0">
                <a:latin typeface="Arial MT"/>
                <a:cs typeface="Arial MT"/>
              </a:rPr>
              <a:t>V</a:t>
            </a:r>
            <a:r>
              <a:rPr sz="900" dirty="0">
                <a:latin typeface="Arial MT"/>
                <a:cs typeface="Arial MT"/>
              </a:rPr>
              <a:t>CC</a:t>
            </a:r>
            <a:r>
              <a:rPr sz="2100" baseline="3968" dirty="0">
                <a:latin typeface="Arial MT"/>
                <a:cs typeface="Arial MT"/>
              </a:rPr>
              <a:t>/R</a:t>
            </a:r>
            <a:r>
              <a:rPr sz="900" dirty="0">
                <a:latin typeface="Arial MT"/>
                <a:cs typeface="Arial MT"/>
              </a:rPr>
              <a:t>C</a:t>
            </a:r>
            <a:r>
              <a:rPr sz="1800" baseline="4629" dirty="0">
                <a:latin typeface="Arial MT"/>
                <a:cs typeface="Arial MT"/>
              </a:rPr>
              <a:t>)</a:t>
            </a:r>
            <a:r>
              <a:rPr sz="1800" spc="2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on</a:t>
            </a:r>
            <a:r>
              <a:rPr sz="1800" spc="30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collector</a:t>
            </a:r>
            <a:r>
              <a:rPr sz="1800" spc="44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current</a:t>
            </a:r>
            <a:r>
              <a:rPr sz="1800" spc="30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axis,</a:t>
            </a:r>
            <a:r>
              <a:rPr sz="1800" spc="44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shown</a:t>
            </a:r>
            <a:r>
              <a:rPr sz="1800" spc="44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in</a:t>
            </a:r>
            <a:r>
              <a:rPr sz="1800" spc="52" baseline="4629" dirty="0">
                <a:latin typeface="Arial MT"/>
                <a:cs typeface="Arial MT"/>
              </a:rPr>
              <a:t> </a:t>
            </a:r>
            <a:r>
              <a:rPr sz="1800" baseline="4629" dirty="0">
                <a:latin typeface="Arial MT"/>
                <a:cs typeface="Arial MT"/>
              </a:rPr>
              <a:t>the</a:t>
            </a:r>
            <a:r>
              <a:rPr sz="1800" spc="30" baseline="4629" dirty="0">
                <a:latin typeface="Arial MT"/>
                <a:cs typeface="Arial MT"/>
              </a:rPr>
              <a:t> </a:t>
            </a:r>
            <a:r>
              <a:rPr sz="1800" spc="-15" baseline="4629" dirty="0">
                <a:latin typeface="Arial MT"/>
                <a:cs typeface="Arial MT"/>
              </a:rPr>
              <a:t>above </a:t>
            </a:r>
            <a:r>
              <a:rPr sz="1200" spc="-10" dirty="0">
                <a:latin typeface="Arial MT"/>
                <a:cs typeface="Arial MT"/>
              </a:rPr>
              <a:t>figure.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dirty="0">
                <a:solidFill>
                  <a:srgbClr val="233154"/>
                </a:solidFill>
                <a:latin typeface="Arial"/>
                <a:cs typeface="Arial"/>
              </a:rPr>
              <a:t>To</a:t>
            </a:r>
            <a:r>
              <a:rPr sz="1200" b="1" spc="-30" dirty="0">
                <a:solidFill>
                  <a:srgbClr val="23315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3154"/>
                </a:solidFill>
                <a:latin typeface="Arial"/>
                <a:cs typeface="Arial"/>
              </a:rPr>
              <a:t>obtain</a:t>
            </a:r>
            <a:r>
              <a:rPr sz="1200" b="1" spc="-25" dirty="0">
                <a:solidFill>
                  <a:srgbClr val="233154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233154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 marL="43180" marR="8890">
              <a:lnSpc>
                <a:spcPts val="1610"/>
              </a:lnSpc>
              <a:spcBef>
                <a:spcPts val="715"/>
              </a:spcBef>
            </a:pPr>
            <a:r>
              <a:rPr sz="1200" dirty="0">
                <a:latin typeface="Arial MT"/>
                <a:cs typeface="Arial MT"/>
              </a:rPr>
              <a:t>When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collector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current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400" cap="small" dirty="0">
                <a:latin typeface="Times New Roman"/>
                <a:cs typeface="Times New Roman"/>
              </a:rPr>
              <a:t>Ic</a:t>
            </a:r>
            <a:r>
              <a:rPr sz="1400" cap="small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 MT"/>
                <a:cs typeface="Arial MT"/>
              </a:rPr>
              <a:t>=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0,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collector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emitter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voltage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maximum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60" dirty="0">
                <a:latin typeface="Arial MT"/>
                <a:cs typeface="Arial MT"/>
              </a:rPr>
              <a:t>will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equal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400" cap="small" spc="-30" dirty="0">
                <a:latin typeface="Times New Roman"/>
                <a:cs typeface="Times New Roman"/>
              </a:rPr>
              <a:t>Vcc</a:t>
            </a:r>
            <a:r>
              <a:rPr sz="1200" spc="-30" dirty="0">
                <a:latin typeface="Arial MT"/>
                <a:cs typeface="Arial MT"/>
              </a:rPr>
              <a:t>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shown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as</a:t>
            </a:r>
            <a:endParaRPr sz="1200">
              <a:latin typeface="Arial MT"/>
              <a:cs typeface="Arial MT"/>
            </a:endParaRPr>
          </a:p>
          <a:p>
            <a:pPr marL="2309495" marR="2272665" algn="ctr">
              <a:lnSpc>
                <a:spcPts val="2410"/>
              </a:lnSpc>
              <a:spcBef>
                <a:spcPts val="80"/>
              </a:spcBef>
            </a:pPr>
            <a:r>
              <a:rPr sz="1400" cap="small" spc="-65" dirty="0">
                <a:latin typeface="Times New Roman"/>
                <a:cs typeface="Times New Roman"/>
              </a:rPr>
              <a:t>Vce=Vcc−IcRc </a:t>
            </a:r>
            <a:r>
              <a:rPr sz="1400" cap="small" spc="-20" dirty="0">
                <a:latin typeface="Times New Roman"/>
                <a:cs typeface="Times New Roman"/>
              </a:rPr>
              <a:t>Vce</a:t>
            </a:r>
            <a:r>
              <a:rPr sz="1400" cap="small" spc="-35" dirty="0">
                <a:latin typeface="Times New Roman"/>
                <a:cs typeface="Times New Roman"/>
              </a:rPr>
              <a:t> </a:t>
            </a:r>
            <a:r>
              <a:rPr sz="1400" cap="small" spc="-20" dirty="0">
                <a:latin typeface="Times New Roman"/>
                <a:cs typeface="Times New Roman"/>
              </a:rPr>
              <a:t>=Vcc</a:t>
            </a:r>
            <a:endParaRPr sz="14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645"/>
              </a:spcBef>
            </a:pPr>
            <a:r>
              <a:rPr sz="1500" baseline="2777" dirty="0">
                <a:latin typeface="Arial MT"/>
                <a:cs typeface="Arial MT"/>
              </a:rPr>
              <a:t>(As</a:t>
            </a:r>
            <a:r>
              <a:rPr sz="1500" spc="-22" baseline="2777" dirty="0">
                <a:latin typeface="Arial MT"/>
                <a:cs typeface="Arial MT"/>
              </a:rPr>
              <a:t> </a:t>
            </a:r>
            <a:r>
              <a:rPr sz="1500" baseline="2777" dirty="0">
                <a:latin typeface="Arial MT"/>
                <a:cs typeface="Arial MT"/>
              </a:rPr>
              <a:t>I</a:t>
            </a:r>
            <a:r>
              <a:rPr sz="650" dirty="0">
                <a:latin typeface="Arial MT"/>
                <a:cs typeface="Arial MT"/>
              </a:rPr>
              <a:t>C</a:t>
            </a:r>
            <a:r>
              <a:rPr sz="650" spc="75" dirty="0">
                <a:latin typeface="Arial MT"/>
                <a:cs typeface="Arial MT"/>
              </a:rPr>
              <a:t> </a:t>
            </a:r>
            <a:r>
              <a:rPr sz="1500" baseline="2777" dirty="0">
                <a:latin typeface="Arial MT"/>
                <a:cs typeface="Arial MT"/>
              </a:rPr>
              <a:t>=</a:t>
            </a:r>
            <a:r>
              <a:rPr sz="1500" spc="-15" baseline="2777" dirty="0">
                <a:latin typeface="Arial MT"/>
                <a:cs typeface="Arial MT"/>
              </a:rPr>
              <a:t> </a:t>
            </a:r>
            <a:r>
              <a:rPr sz="1500" spc="-37" baseline="2777" dirty="0">
                <a:latin typeface="Arial MT"/>
                <a:cs typeface="Arial MT"/>
              </a:rPr>
              <a:t>0)</a:t>
            </a:r>
            <a:endParaRPr sz="1500" baseline="2777">
              <a:latin typeface="Arial MT"/>
              <a:cs typeface="Arial MT"/>
            </a:endParaRPr>
          </a:p>
          <a:p>
            <a:pPr marL="43180" marR="5080">
              <a:lnSpc>
                <a:spcPts val="1060"/>
              </a:lnSpc>
              <a:spcBef>
                <a:spcPts val="844"/>
              </a:spcBef>
            </a:pPr>
            <a:r>
              <a:rPr sz="1500" baseline="5555" dirty="0">
                <a:latin typeface="Arial MT"/>
                <a:cs typeface="Arial MT"/>
              </a:rPr>
              <a:t>This</a:t>
            </a:r>
            <a:r>
              <a:rPr sz="1500" spc="-60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gives</a:t>
            </a:r>
            <a:r>
              <a:rPr sz="1500" spc="-60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the</a:t>
            </a:r>
            <a:r>
              <a:rPr sz="1500" spc="-52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point</a:t>
            </a:r>
            <a:r>
              <a:rPr sz="1500" spc="-52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B,</a:t>
            </a:r>
            <a:r>
              <a:rPr sz="1500" spc="-44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which</a:t>
            </a:r>
            <a:r>
              <a:rPr sz="1500" spc="-60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means</a:t>
            </a:r>
            <a:r>
              <a:rPr sz="1500" spc="-60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(OB</a:t>
            </a:r>
            <a:r>
              <a:rPr sz="1500" spc="-67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=</a:t>
            </a:r>
            <a:r>
              <a:rPr sz="1500" spc="-30" baseline="5555" dirty="0">
                <a:latin typeface="Arial MT"/>
                <a:cs typeface="Arial MT"/>
              </a:rPr>
              <a:t> </a:t>
            </a:r>
            <a:r>
              <a:rPr sz="1500" b="1" baseline="5555" dirty="0">
                <a:latin typeface="Arial"/>
                <a:cs typeface="Arial"/>
              </a:rPr>
              <a:t>V</a:t>
            </a:r>
            <a:r>
              <a:rPr sz="650" b="1" dirty="0">
                <a:latin typeface="Arial"/>
                <a:cs typeface="Arial"/>
              </a:rPr>
              <a:t>CC</a:t>
            </a:r>
            <a:r>
              <a:rPr sz="1500" baseline="5555" dirty="0">
                <a:latin typeface="Arial MT"/>
                <a:cs typeface="Arial MT"/>
              </a:rPr>
              <a:t>)</a:t>
            </a:r>
            <a:r>
              <a:rPr sz="1500" spc="-44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on</a:t>
            </a:r>
            <a:r>
              <a:rPr sz="1500" spc="-52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the</a:t>
            </a:r>
            <a:r>
              <a:rPr sz="1500" spc="-37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collector</a:t>
            </a:r>
            <a:r>
              <a:rPr sz="1500" spc="-52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emitter</a:t>
            </a:r>
            <a:r>
              <a:rPr sz="1500" spc="-60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voltage</a:t>
            </a:r>
            <a:r>
              <a:rPr sz="1500" spc="-52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Arial MT"/>
                <a:cs typeface="Arial MT"/>
              </a:rPr>
              <a:t>axis</a:t>
            </a:r>
            <a:r>
              <a:rPr sz="1500" spc="-30" baseline="5555" dirty="0">
                <a:latin typeface="Arial MT"/>
                <a:cs typeface="Arial MT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shown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above </a:t>
            </a:r>
            <a:r>
              <a:rPr sz="1000" spc="-10" dirty="0">
                <a:latin typeface="Times New Roman"/>
                <a:cs typeface="Times New Roman"/>
              </a:rPr>
              <a:t>figure.</a:t>
            </a:r>
            <a:endParaRPr sz="1000">
              <a:latin typeface="Times New Roman"/>
              <a:cs typeface="Times New Roman"/>
            </a:endParaRPr>
          </a:p>
          <a:p>
            <a:pPr marL="43180" marR="6350">
              <a:lnSpc>
                <a:spcPts val="1380"/>
              </a:lnSpc>
              <a:spcBef>
                <a:spcPts val="735"/>
              </a:spcBef>
            </a:pPr>
            <a:r>
              <a:rPr sz="1200" dirty="0">
                <a:latin typeface="Times New Roman"/>
                <a:cs typeface="Times New Roman"/>
              </a:rPr>
              <a:t>Hence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saturation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cutoff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determined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learnt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straight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load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drawn.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100" y="1694689"/>
            <a:ext cx="4611329" cy="281708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2329" y="1181353"/>
            <a:ext cx="272605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00" b="1" dirty="0">
                <a:latin typeface="Arial"/>
                <a:cs typeface="Arial"/>
              </a:rPr>
              <a:t>METHODS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TRANSISTOR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BIASING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484" y="1430781"/>
            <a:ext cx="5695315" cy="18643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715">
              <a:lnSpc>
                <a:spcPts val="1100"/>
              </a:lnSpc>
              <a:spcBef>
                <a:spcPts val="215"/>
              </a:spcBef>
            </a:pP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biasing</a:t>
            </a:r>
            <a:r>
              <a:rPr sz="1500" spc="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in</a:t>
            </a:r>
            <a:r>
              <a:rPr sz="1500" spc="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transistor</a:t>
            </a:r>
            <a:r>
              <a:rPr sz="1500" spc="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circuits</a:t>
            </a:r>
            <a:r>
              <a:rPr sz="1500" spc="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done</a:t>
            </a:r>
            <a:r>
              <a:rPr sz="1500" spc="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by</a:t>
            </a:r>
            <a:r>
              <a:rPr sz="1500" spc="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using</a:t>
            </a:r>
            <a:r>
              <a:rPr sz="1500" spc="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two</a:t>
            </a:r>
            <a:r>
              <a:rPr sz="1500" spc="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DC</a:t>
            </a:r>
            <a:r>
              <a:rPr sz="1500" spc="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sources</a:t>
            </a:r>
            <a:r>
              <a:rPr sz="1500" spc="97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BB</a:t>
            </a:r>
            <a:r>
              <a:rPr sz="650" b="1" spc="7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and</a:t>
            </a:r>
            <a:r>
              <a:rPr sz="1500" spc="6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CC</a:t>
            </a:r>
            <a:r>
              <a:rPr sz="1500" baseline="2777" dirty="0">
                <a:latin typeface="Times New Roman"/>
                <a:cs typeface="Times New Roman"/>
              </a:rPr>
              <a:t>.</a:t>
            </a:r>
            <a:r>
              <a:rPr sz="1500" spc="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It</a:t>
            </a:r>
            <a:r>
              <a:rPr sz="1500" spc="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economical</a:t>
            </a:r>
            <a:r>
              <a:rPr sz="1500" spc="6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to</a:t>
            </a:r>
            <a:r>
              <a:rPr sz="1500" spc="67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minimize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instead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makes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simple.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commonly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methods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transistor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biasing</a:t>
            </a:r>
            <a:r>
              <a:rPr sz="1000" spc="-25" dirty="0">
                <a:latin typeface="Times New Roman"/>
                <a:cs typeface="Times New Roman"/>
              </a:rPr>
              <a:t> are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Times New Roman"/>
              <a:cs typeface="Times New Roman"/>
            </a:endParaRPr>
          </a:p>
          <a:p>
            <a:pPr marL="438784" indent="-228600">
              <a:lnSpc>
                <a:spcPct val="100000"/>
              </a:lnSpc>
              <a:buFont typeface="Symbol"/>
              <a:buChar char=""/>
              <a:tabLst>
                <a:tab pos="438784" algn="l"/>
              </a:tabLst>
            </a:pPr>
            <a:r>
              <a:rPr sz="1000" dirty="0">
                <a:latin typeface="Times New Roman"/>
                <a:cs typeface="Times New Roman"/>
              </a:rPr>
              <a:t>Base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</a:t>
            </a:r>
            <a:r>
              <a:rPr sz="1000" spc="-10" dirty="0">
                <a:latin typeface="Times New Roman"/>
                <a:cs typeface="Times New Roman"/>
              </a:rPr>
              <a:t> method</a:t>
            </a:r>
            <a:endParaRPr sz="1000">
              <a:latin typeface="Times New Roman"/>
              <a:cs typeface="Times New Roman"/>
            </a:endParaRPr>
          </a:p>
          <a:p>
            <a:pPr marL="438784" indent="-228600">
              <a:lnSpc>
                <a:spcPct val="100000"/>
              </a:lnSpc>
              <a:spcBef>
                <a:spcPts val="400"/>
              </a:spcBef>
              <a:buFont typeface="Symbol"/>
              <a:buChar char=""/>
              <a:tabLst>
                <a:tab pos="438784" algn="l"/>
              </a:tabLst>
            </a:pPr>
            <a:r>
              <a:rPr sz="1000" dirty="0">
                <a:latin typeface="Times New Roman"/>
                <a:cs typeface="Times New Roman"/>
              </a:rPr>
              <a:t>Emitter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stabilised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biasing</a:t>
            </a:r>
            <a:endParaRPr sz="1000">
              <a:latin typeface="Times New Roman"/>
              <a:cs typeface="Times New Roman"/>
            </a:endParaRPr>
          </a:p>
          <a:p>
            <a:pPr marL="438784" indent="-228600">
              <a:lnSpc>
                <a:spcPct val="100000"/>
              </a:lnSpc>
              <a:spcBef>
                <a:spcPts val="395"/>
              </a:spcBef>
              <a:buFont typeface="Symbol"/>
              <a:buChar char=""/>
              <a:tabLst>
                <a:tab pos="438784" algn="l"/>
              </a:tabLst>
            </a:pPr>
            <a:r>
              <a:rPr sz="1000" dirty="0">
                <a:latin typeface="Times New Roman"/>
                <a:cs typeface="Times New Roman"/>
              </a:rPr>
              <a:t>Biasing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Collector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resistor</a:t>
            </a:r>
            <a:endParaRPr sz="1000">
              <a:latin typeface="Times New Roman"/>
              <a:cs typeface="Times New Roman"/>
            </a:endParaRPr>
          </a:p>
          <a:p>
            <a:pPr marL="438784" indent="-228600">
              <a:lnSpc>
                <a:spcPct val="100000"/>
              </a:lnSpc>
              <a:spcBef>
                <a:spcPts val="395"/>
              </a:spcBef>
              <a:buFont typeface="Symbol"/>
              <a:buChar char=""/>
              <a:tabLst>
                <a:tab pos="438784" algn="l"/>
              </a:tabLst>
            </a:pPr>
            <a:r>
              <a:rPr sz="1000" spc="-10" dirty="0">
                <a:latin typeface="Times New Roman"/>
                <a:cs typeface="Times New Roman"/>
              </a:rPr>
              <a:t>Voltage-</a:t>
            </a:r>
            <a:r>
              <a:rPr sz="1000" dirty="0">
                <a:latin typeface="Times New Roman"/>
                <a:cs typeface="Times New Roman"/>
              </a:rPr>
              <a:t>divider </a:t>
            </a:r>
            <a:r>
              <a:rPr sz="1000" spc="-20" dirty="0">
                <a:latin typeface="Times New Roman"/>
                <a:cs typeface="Times New Roman"/>
              </a:rPr>
              <a:t>bias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060"/>
              </a:lnSpc>
              <a:spcBef>
                <a:spcPts val="800"/>
              </a:spcBef>
            </a:pPr>
            <a:r>
              <a:rPr sz="1500" baseline="5555" dirty="0">
                <a:latin typeface="Times New Roman"/>
                <a:cs typeface="Times New Roman"/>
              </a:rPr>
              <a:t>All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these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methods have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same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basic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principle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obtaining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required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value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B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 I</a:t>
            </a:r>
            <a:r>
              <a:rPr sz="650" dirty="0">
                <a:latin typeface="Times New Roman"/>
                <a:cs typeface="Times New Roman"/>
              </a:rPr>
              <a:t>C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from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CC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conditions.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3466210"/>
            <a:ext cx="112204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Base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Method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484" y="3778123"/>
            <a:ext cx="5692775" cy="45783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215"/>
              </a:spcBef>
            </a:pPr>
            <a:r>
              <a:rPr sz="1500" spc="-15" baseline="5555" dirty="0">
                <a:latin typeface="Times New Roman"/>
                <a:cs typeface="Times New Roman"/>
              </a:rPr>
              <a:t>In</a:t>
            </a:r>
            <a:r>
              <a:rPr sz="1500" spc="-7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this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method,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resistor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B</a:t>
            </a:r>
            <a:r>
              <a:rPr sz="650" spc="9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high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resistance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6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connected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base,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</a:t>
            </a:r>
            <a:r>
              <a:rPr sz="1500" spc="-6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name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implies.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required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zero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signal </a:t>
            </a:r>
            <a:r>
              <a:rPr sz="1500" baseline="2777" dirty="0">
                <a:latin typeface="Times New Roman"/>
                <a:cs typeface="Times New Roman"/>
              </a:rPr>
              <a:t>base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current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provided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by</a:t>
            </a:r>
            <a:r>
              <a:rPr sz="1500" spc="-6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V</a:t>
            </a:r>
            <a:r>
              <a:rPr sz="650" b="1" dirty="0">
                <a:latin typeface="Times New Roman"/>
                <a:cs typeface="Times New Roman"/>
              </a:rPr>
              <a:t>CC</a:t>
            </a:r>
            <a:r>
              <a:rPr sz="650" b="1" spc="7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which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flows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through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R</a:t>
            </a:r>
            <a:r>
              <a:rPr sz="650" b="1" dirty="0">
                <a:latin typeface="Times New Roman"/>
                <a:cs typeface="Times New Roman"/>
              </a:rPr>
              <a:t>B</a:t>
            </a:r>
            <a:r>
              <a:rPr sz="1500" baseline="2777" dirty="0">
                <a:latin typeface="Times New Roman"/>
                <a:cs typeface="Times New Roman"/>
              </a:rPr>
              <a:t>.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base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emitter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junction</a:t>
            </a:r>
            <a:r>
              <a:rPr sz="1500" spc="-6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forward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biased,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as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base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spc="-37" baseline="2777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respect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emitter.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806690"/>
            <a:ext cx="5716905" cy="10477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165"/>
              </a:spcBef>
            </a:pP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required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value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of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zero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signal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base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current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and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hence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collector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current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(as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</a:t>
            </a:r>
            <a:r>
              <a:rPr sz="650" b="1" dirty="0">
                <a:latin typeface="Times New Roman"/>
                <a:cs typeface="Times New Roman"/>
              </a:rPr>
              <a:t>C</a:t>
            </a:r>
            <a:r>
              <a:rPr sz="650" b="1" spc="6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=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βI</a:t>
            </a:r>
            <a:r>
              <a:rPr sz="650" b="1" dirty="0">
                <a:latin typeface="Times New Roman"/>
                <a:cs typeface="Times New Roman"/>
              </a:rPr>
              <a:t>B</a:t>
            </a:r>
            <a:r>
              <a:rPr sz="1500" baseline="2777" dirty="0">
                <a:latin typeface="Times New Roman"/>
                <a:cs typeface="Times New Roman"/>
              </a:rPr>
              <a:t>)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can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be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made</a:t>
            </a:r>
            <a:r>
              <a:rPr sz="1500" spc="-37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to</a:t>
            </a:r>
            <a:r>
              <a:rPr sz="1500" spc="-30" baseline="2777" dirty="0">
                <a:latin typeface="Times New Roman"/>
                <a:cs typeface="Times New Roman"/>
              </a:rPr>
              <a:t> flow </a:t>
            </a:r>
            <a:r>
              <a:rPr sz="1500" baseline="5555" dirty="0">
                <a:latin typeface="Times New Roman"/>
                <a:cs typeface="Times New Roman"/>
              </a:rPr>
              <a:t>by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selecting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proper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value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base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 </a:t>
            </a:r>
            <a:r>
              <a:rPr sz="1500" b="1" baseline="5555" dirty="0">
                <a:latin typeface="Times New Roman"/>
                <a:cs typeface="Times New Roman"/>
              </a:rPr>
              <a:t>R</a:t>
            </a:r>
            <a:r>
              <a:rPr sz="975" b="1" baseline="4273" dirty="0">
                <a:latin typeface="Times New Roman"/>
                <a:cs typeface="Times New Roman"/>
              </a:rPr>
              <a:t>B</a:t>
            </a:r>
            <a:r>
              <a:rPr sz="1500" baseline="5555" dirty="0">
                <a:latin typeface="Times New Roman"/>
                <a:cs typeface="Times New Roman"/>
              </a:rPr>
              <a:t>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Hence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value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B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known.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figure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above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shows </a:t>
            </a:r>
            <a:r>
              <a:rPr sz="1000" dirty="0">
                <a:latin typeface="Times New Roman"/>
                <a:cs typeface="Times New Roman"/>
              </a:rPr>
              <a:t>how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 method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looks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like.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  <a:spcBef>
                <a:spcPts val="1105"/>
              </a:spcBef>
            </a:pPr>
            <a:r>
              <a:rPr sz="1000" dirty="0">
                <a:solidFill>
                  <a:srgbClr val="00A9EB"/>
                </a:solidFill>
                <a:latin typeface="Times New Roman"/>
                <a:cs typeface="Times New Roman"/>
              </a:rPr>
              <a:t>Forward</a:t>
            </a:r>
            <a:r>
              <a:rPr sz="1000" spc="-15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A9EB"/>
                </a:solidFill>
                <a:latin typeface="Times New Roman"/>
                <a:cs typeface="Times New Roman"/>
              </a:rPr>
              <a:t>Bias</a:t>
            </a:r>
            <a:r>
              <a:rPr sz="1000" spc="-25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A9EB"/>
                </a:solidFill>
                <a:latin typeface="Times New Roman"/>
                <a:cs typeface="Times New Roman"/>
              </a:rPr>
              <a:t>of</a:t>
            </a:r>
            <a:r>
              <a:rPr sz="1000" spc="-30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A9EB"/>
                </a:solidFill>
                <a:latin typeface="Times New Roman"/>
                <a:cs typeface="Times New Roman"/>
              </a:rPr>
              <a:t>Base–Emitter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5"/>
              </a:lnSpc>
            </a:pPr>
            <a:r>
              <a:rPr sz="1000" dirty="0">
                <a:latin typeface="Times New Roman"/>
                <a:cs typeface="Times New Roman"/>
              </a:rPr>
              <a:t>Consider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first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base–emitter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Writing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Kirchhoff’s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voltage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sz="1000" dirty="0">
                <a:latin typeface="Times New Roman"/>
                <a:cs typeface="Times New Roman"/>
              </a:rPr>
              <a:t>equation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clockwise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loop,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obtain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67" y="4327650"/>
            <a:ext cx="2864550" cy="34379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8364" y="8897308"/>
            <a:ext cx="2021805" cy="15527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702053"/>
            <a:ext cx="5359400" cy="81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8435">
              <a:lnSpc>
                <a:spcPct val="100000"/>
              </a:lnSpc>
              <a:spcBef>
                <a:spcPts val="95"/>
              </a:spcBef>
            </a:pPr>
            <a:r>
              <a:rPr sz="1500" baseline="2777" dirty="0">
                <a:latin typeface="Times New Roman"/>
                <a:cs typeface="Times New Roman"/>
              </a:rPr>
              <a:t>Let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I</a:t>
            </a:r>
            <a:r>
              <a:rPr sz="650" b="1" dirty="0">
                <a:latin typeface="Times New Roman"/>
                <a:cs typeface="Times New Roman"/>
              </a:rPr>
              <a:t>C</a:t>
            </a:r>
            <a:r>
              <a:rPr sz="650" b="1" spc="5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be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the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required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zero</a:t>
            </a:r>
            <a:r>
              <a:rPr sz="1500" spc="-44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signal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collector</a:t>
            </a:r>
            <a:r>
              <a:rPr sz="1500" spc="-5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current=β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="1" spc="-37" baseline="2777" dirty="0">
                <a:latin typeface="Times New Roman"/>
                <a:cs typeface="Times New Roman"/>
              </a:rPr>
              <a:t>I</a:t>
            </a:r>
            <a:r>
              <a:rPr sz="650" b="1" spc="-25" dirty="0">
                <a:latin typeface="Times New Roman"/>
                <a:cs typeface="Times New Roman"/>
              </a:rPr>
              <a:t>B</a:t>
            </a:r>
            <a:endParaRPr sz="650">
              <a:latin typeface="Times New Roman"/>
              <a:cs typeface="Times New Roman"/>
            </a:endParaRPr>
          </a:p>
          <a:p>
            <a:pPr marL="12700" marR="5080">
              <a:lnSpc>
                <a:spcPts val="1040"/>
              </a:lnSpc>
              <a:spcBef>
                <a:spcPts val="969"/>
              </a:spcBef>
            </a:pPr>
            <a:r>
              <a:rPr sz="1500" baseline="5555" dirty="0">
                <a:latin typeface="Times New Roman"/>
                <a:cs typeface="Times New Roman"/>
              </a:rPr>
              <a:t>We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know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that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CC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fixed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known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quantity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and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B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chosen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at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some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suitable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value.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B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15" baseline="5555" dirty="0">
                <a:latin typeface="Times New Roman"/>
                <a:cs typeface="Times New Roman"/>
              </a:rPr>
              <a:t>found </a:t>
            </a:r>
            <a:r>
              <a:rPr sz="1000" dirty="0">
                <a:latin typeface="Times New Roman"/>
                <a:cs typeface="Times New Roman"/>
              </a:rPr>
              <a:t>directly,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method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 </a:t>
            </a:r>
            <a:r>
              <a:rPr sz="1000" b="1" dirty="0">
                <a:latin typeface="Times New Roman"/>
                <a:cs typeface="Times New Roman"/>
              </a:rPr>
              <a:t>fixed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bias</a:t>
            </a:r>
            <a:r>
              <a:rPr sz="1000" b="1" spc="-10" dirty="0">
                <a:latin typeface="Times New Roman"/>
                <a:cs typeface="Times New Roman"/>
              </a:rPr>
              <a:t> method</a:t>
            </a:r>
            <a:r>
              <a:rPr sz="1000" spc="-1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KVL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collector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emitter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junction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side: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783960"/>
            <a:ext cx="4648200" cy="2024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33154"/>
                </a:solidFill>
                <a:latin typeface="Times New Roman"/>
                <a:cs typeface="Times New Roman"/>
              </a:rPr>
              <a:t>Advantages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simple.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445"/>
              </a:spcBef>
              <a:buFont typeface="Symbol"/>
              <a:buChar char=""/>
              <a:tabLst>
                <a:tab pos="469265" algn="l"/>
              </a:tabLst>
            </a:pPr>
            <a:r>
              <a:rPr sz="1500" baseline="2777" dirty="0">
                <a:latin typeface="Times New Roman"/>
                <a:cs typeface="Times New Roman"/>
              </a:rPr>
              <a:t>Only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one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resistor</a:t>
            </a:r>
            <a:r>
              <a:rPr sz="1500" spc="-22" baseline="2777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R</a:t>
            </a:r>
            <a:r>
              <a:rPr sz="650" b="1" dirty="0">
                <a:latin typeface="Times New Roman"/>
                <a:cs typeface="Times New Roman"/>
              </a:rPr>
              <a:t>B</a:t>
            </a:r>
            <a:r>
              <a:rPr sz="650" b="1" spc="70" dirty="0">
                <a:latin typeface="Times New Roman"/>
                <a:cs typeface="Times New Roman"/>
              </a:rPr>
              <a:t> </a:t>
            </a:r>
            <a:r>
              <a:rPr sz="1500" baseline="2777" dirty="0">
                <a:latin typeface="Times New Roman"/>
                <a:cs typeface="Times New Roman"/>
              </a:rPr>
              <a:t>is</a:t>
            </a:r>
            <a:r>
              <a:rPr sz="1500" spc="-30" baseline="2777" dirty="0">
                <a:latin typeface="Times New Roman"/>
                <a:cs typeface="Times New Roman"/>
              </a:rPr>
              <a:t> </a:t>
            </a:r>
            <a:r>
              <a:rPr sz="1500" spc="-15" baseline="2777" dirty="0">
                <a:latin typeface="Times New Roman"/>
                <a:cs typeface="Times New Roman"/>
              </a:rPr>
              <a:t>required.</a:t>
            </a:r>
            <a:endParaRPr sz="1500" baseline="2777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345"/>
              </a:spcBef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Biasing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conditions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easily.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395"/>
              </a:spcBef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present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base-</a:t>
            </a:r>
            <a:r>
              <a:rPr sz="1000" dirty="0">
                <a:latin typeface="Times New Roman"/>
                <a:cs typeface="Times New Roman"/>
              </a:rPr>
              <a:t>emitter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junction.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10" dirty="0">
                <a:solidFill>
                  <a:srgbClr val="233154"/>
                </a:solidFill>
                <a:latin typeface="Times New Roman"/>
                <a:cs typeface="Times New Roman"/>
              </a:rPr>
              <a:t>Disadvantages</a:t>
            </a:r>
            <a:endParaRPr sz="1000">
              <a:latin typeface="Times New Roman"/>
              <a:cs typeface="Times New Roman"/>
            </a:endParaRPr>
          </a:p>
          <a:p>
            <a:pPr marL="469265" indent="-197485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stabilization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poor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development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can’t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10" dirty="0">
                <a:latin typeface="Times New Roman"/>
                <a:cs typeface="Times New Roman"/>
              </a:rPr>
              <a:t> stopped.</a:t>
            </a:r>
            <a:endParaRPr sz="1000">
              <a:latin typeface="Times New Roman"/>
              <a:cs typeface="Times New Roman"/>
            </a:endParaRPr>
          </a:p>
          <a:p>
            <a:pPr marL="43180" marR="5080" indent="426084">
              <a:lnSpc>
                <a:spcPct val="155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stability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factor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strong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chances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thermal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run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away. </a:t>
            </a:r>
            <a:r>
              <a:rPr sz="1000" dirty="0">
                <a:latin typeface="Times New Roman"/>
                <a:cs typeface="Times New Roman"/>
              </a:rPr>
              <a:t>Hence,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method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rarely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employed.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549" y="914399"/>
            <a:ext cx="1971443" cy="6381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401" y="2682221"/>
            <a:ext cx="1840245" cy="6761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469" y="3617390"/>
            <a:ext cx="1576957" cy="361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073" y="4103924"/>
            <a:ext cx="3598528" cy="153193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914348"/>
            <a:ext cx="129095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dirty="0">
                <a:latin typeface="Times New Roman"/>
                <a:cs typeface="Times New Roman"/>
              </a:rPr>
              <a:t>Emitter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stabilised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biasing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580002"/>
            <a:ext cx="5758815" cy="11404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3000"/>
              </a:lnSpc>
              <a:spcBef>
                <a:spcPts val="180"/>
              </a:spcBef>
            </a:pPr>
            <a:r>
              <a:rPr sz="1500" baseline="5555" dirty="0">
                <a:latin typeface="Times New Roman"/>
                <a:cs typeface="Times New Roman"/>
              </a:rPr>
              <a:t>this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biasing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circuit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nothing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but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fixed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bias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network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with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additional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emitter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resistor,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E</a:t>
            </a:r>
            <a:r>
              <a:rPr sz="1500" baseline="5555" dirty="0">
                <a:latin typeface="Times New Roman"/>
                <a:cs typeface="Times New Roman"/>
              </a:rPr>
              <a:t>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Here,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if</a:t>
            </a:r>
            <a:r>
              <a:rPr sz="1500" spc="-5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C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rises</a:t>
            </a:r>
            <a:r>
              <a:rPr sz="1500" spc="-37" baseline="5555" dirty="0">
                <a:latin typeface="Times New Roman"/>
                <a:cs typeface="Times New Roman"/>
              </a:rPr>
              <a:t> due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an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increase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temperature,</a:t>
            </a:r>
            <a:r>
              <a:rPr sz="1500" spc="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then the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E</a:t>
            </a:r>
            <a:r>
              <a:rPr sz="650" spc="8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also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increases which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further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increases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22" baseline="5555" dirty="0">
                <a:latin typeface="Times New Roman"/>
                <a:cs typeface="Times New Roman"/>
              </a:rPr>
              <a:t> </a:t>
            </a:r>
            <a:r>
              <a:rPr sz="1500" u="sng" baseline="55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voltage</a:t>
            </a:r>
            <a:r>
              <a:rPr sz="1500" u="sng" spc="22" baseline="55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500" u="sng" baseline="55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drop</a:t>
            </a:r>
            <a:r>
              <a:rPr sz="1500" spc="7" baseline="55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across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E</a:t>
            </a:r>
            <a:r>
              <a:rPr sz="1500" baseline="5555" dirty="0">
                <a:latin typeface="Times New Roman"/>
                <a:cs typeface="Times New Roman"/>
              </a:rPr>
              <a:t>. </a:t>
            </a:r>
            <a:r>
              <a:rPr sz="1500" spc="-30" baseline="5555" dirty="0">
                <a:latin typeface="Times New Roman"/>
                <a:cs typeface="Times New Roman"/>
              </a:rPr>
              <a:t>This </a:t>
            </a:r>
            <a:r>
              <a:rPr sz="1500" baseline="5555" dirty="0">
                <a:latin typeface="Times New Roman"/>
                <a:cs typeface="Times New Roman"/>
              </a:rPr>
              <a:t>results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reduction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</a:t>
            </a:r>
            <a:r>
              <a:rPr sz="650" dirty="0">
                <a:latin typeface="Times New Roman"/>
                <a:cs typeface="Times New Roman"/>
              </a:rPr>
              <a:t>C</a:t>
            </a:r>
            <a:r>
              <a:rPr sz="1500" baseline="5555" dirty="0">
                <a:latin typeface="Times New Roman"/>
                <a:cs typeface="Times New Roman"/>
              </a:rPr>
              <a:t>,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causing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decrease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B</a:t>
            </a:r>
            <a:r>
              <a:rPr sz="650" spc="90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which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turn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brings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</a:t>
            </a:r>
            <a:r>
              <a:rPr sz="650" dirty="0">
                <a:latin typeface="Times New Roman"/>
                <a:cs typeface="Times New Roman"/>
              </a:rPr>
              <a:t>C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back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to</a:t>
            </a:r>
            <a:r>
              <a:rPr sz="1500" spc="-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its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normal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value.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Thus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spc="-30" baseline="5555" dirty="0">
                <a:latin typeface="Times New Roman"/>
                <a:cs typeface="Times New Roman"/>
              </a:rPr>
              <a:t>this </a:t>
            </a:r>
            <a:r>
              <a:rPr sz="1000" dirty="0">
                <a:latin typeface="Times New Roman"/>
                <a:cs typeface="Times New Roman"/>
              </a:rPr>
              <a:t>kind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biasing network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seen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better stability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when compared to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fixed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bias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network.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However 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040"/>
              </a:lnSpc>
              <a:spcBef>
                <a:spcPts val="215"/>
              </a:spcBef>
            </a:pPr>
            <a:r>
              <a:rPr sz="1500" spc="-15" baseline="5555" dirty="0">
                <a:latin typeface="Times New Roman"/>
                <a:cs typeface="Times New Roman"/>
              </a:rPr>
              <a:t>presence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</a:t>
            </a:r>
            <a:r>
              <a:rPr sz="650" dirty="0">
                <a:latin typeface="Times New Roman"/>
                <a:cs typeface="Times New Roman"/>
              </a:rPr>
              <a:t>E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reduces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voltage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gain</a:t>
            </a:r>
            <a:r>
              <a:rPr sz="1500" spc="-44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of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the</a:t>
            </a:r>
            <a:r>
              <a:rPr sz="1500" spc="-15" baseline="5555" dirty="0">
                <a:latin typeface="Times New Roman"/>
                <a:cs typeface="Times New Roman"/>
              </a:rPr>
              <a:t> amplifier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it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results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unwanted</a:t>
            </a:r>
            <a:r>
              <a:rPr sz="1500" spc="-15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AC</a:t>
            </a:r>
            <a:r>
              <a:rPr sz="1500" spc="-15" baseline="5555" dirty="0">
                <a:latin typeface="Times New Roman"/>
                <a:cs typeface="Times New Roman"/>
              </a:rPr>
              <a:t> feedback.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In</a:t>
            </a:r>
            <a:r>
              <a:rPr sz="1500" spc="-22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this</a:t>
            </a:r>
            <a:r>
              <a:rPr sz="1500" spc="-37" baseline="5555" dirty="0">
                <a:latin typeface="Times New Roman"/>
                <a:cs typeface="Times New Roman"/>
              </a:rPr>
              <a:t> </a:t>
            </a:r>
            <a:r>
              <a:rPr sz="1500" baseline="5555" dirty="0">
                <a:latin typeface="Times New Roman"/>
                <a:cs typeface="Times New Roman"/>
              </a:rPr>
              <a:t>circuit,</a:t>
            </a:r>
            <a:r>
              <a:rPr sz="1500" spc="-30" baseline="5555" dirty="0">
                <a:latin typeface="Times New Roman"/>
                <a:cs typeface="Times New Roman"/>
              </a:rPr>
              <a:t> </a:t>
            </a:r>
            <a:r>
              <a:rPr sz="1500" spc="-37" baseline="5555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mathematical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equations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current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KVL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I/P</a:t>
            </a:r>
            <a:r>
              <a:rPr sz="1000" spc="-10" dirty="0">
                <a:latin typeface="Times New Roman"/>
                <a:cs typeface="Times New Roman"/>
              </a:rPr>
              <a:t> loop: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655945"/>
            <a:ext cx="1838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Putting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emitter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current: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2585" y="1374647"/>
            <a:ext cx="1755139" cy="2109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6959" y="4882970"/>
            <a:ext cx="2655100" cy="1643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2187" y="5233367"/>
            <a:ext cx="1277634" cy="2557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5926991"/>
            <a:ext cx="5730716" cy="343278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24101"/>
            <a:ext cx="1702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KVL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circuit: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914398"/>
            <a:ext cx="2285714" cy="3327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800" y="1695010"/>
            <a:ext cx="3912338" cy="13131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53" y="3288775"/>
            <a:ext cx="4464085" cy="2435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2641" y="5991616"/>
            <a:ext cx="1265688" cy="3584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297" y="6594926"/>
            <a:ext cx="4423541" cy="25921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304" y="914348"/>
            <a:ext cx="1304925" cy="1562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227965" indent="-227965">
              <a:lnSpc>
                <a:spcPts val="1185"/>
              </a:lnSpc>
              <a:buFont typeface="Symbol"/>
              <a:buChar char=""/>
              <a:tabLst>
                <a:tab pos="227965" algn="l"/>
              </a:tabLst>
            </a:pPr>
            <a:r>
              <a:rPr sz="1000" spc="-10" dirty="0">
                <a:latin typeface="Times New Roman"/>
                <a:cs typeface="Times New Roman"/>
              </a:rPr>
              <a:t>Voltage-</a:t>
            </a:r>
            <a:r>
              <a:rPr sz="1000" dirty="0">
                <a:latin typeface="Times New Roman"/>
                <a:cs typeface="Times New Roman"/>
              </a:rPr>
              <a:t>divider </a:t>
            </a:r>
            <a:r>
              <a:rPr sz="1000" spc="-20" dirty="0">
                <a:latin typeface="Times New Roman"/>
                <a:cs typeface="Times New Roman"/>
              </a:rPr>
              <a:t>bias: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1599" y="4282700"/>
            <a:ext cx="4939030" cy="1148080"/>
            <a:chOff x="1371599" y="4282700"/>
            <a:chExt cx="4939030" cy="1148080"/>
          </a:xfrm>
        </p:grpSpPr>
        <p:sp>
          <p:nvSpPr>
            <p:cNvPr id="5" name="object 5"/>
            <p:cNvSpPr/>
            <p:nvPr/>
          </p:nvSpPr>
          <p:spPr>
            <a:xfrm>
              <a:off x="1371854" y="4283074"/>
              <a:ext cx="4939030" cy="1148080"/>
            </a:xfrm>
            <a:custGeom>
              <a:avLst/>
              <a:gdLst/>
              <a:ahLst/>
              <a:cxnLst/>
              <a:rect l="l" t="t" r="r" b="b"/>
              <a:pathLst>
                <a:path w="4939030" h="1148079">
                  <a:moveTo>
                    <a:pt x="4938649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0" y="1147572"/>
                  </a:lnTo>
                  <a:lnTo>
                    <a:pt x="3223895" y="1147572"/>
                  </a:lnTo>
                  <a:lnTo>
                    <a:pt x="3223895" y="899160"/>
                  </a:lnTo>
                  <a:lnTo>
                    <a:pt x="4938649" y="899160"/>
                  </a:lnTo>
                  <a:lnTo>
                    <a:pt x="49386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599" y="4282700"/>
              <a:ext cx="4919624" cy="898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9" y="5181217"/>
              <a:ext cx="3213700" cy="2424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4704" y="7165213"/>
            <a:ext cx="111887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latin typeface="Times New Roman"/>
                <a:cs typeface="Times New Roman"/>
              </a:rPr>
              <a:t>EXACT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ANALYSIS: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704" y="7409052"/>
            <a:ext cx="741045" cy="1511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spc="-10" dirty="0">
                <a:latin typeface="Times New Roman"/>
                <a:cs typeface="Times New Roman"/>
              </a:rPr>
              <a:t>CONDITION: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5368" y="7409052"/>
            <a:ext cx="668020" cy="15113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dirty="0">
                <a:latin typeface="Cambria Math"/>
                <a:cs typeface="Cambria Math"/>
              </a:rPr>
              <a:t>𝛽𝑅</a:t>
            </a:r>
            <a:r>
              <a:rPr sz="1050" baseline="-15873" dirty="0">
                <a:latin typeface="Cambria Math"/>
                <a:cs typeface="Cambria Math"/>
              </a:rPr>
              <a:t>𝐸</a:t>
            </a:r>
            <a:r>
              <a:rPr sz="1050" spc="277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&lt;</a:t>
            </a:r>
            <a:r>
              <a:rPr sz="1000" spc="55" dirty="0">
                <a:latin typeface="Cambria Math"/>
                <a:cs typeface="Cambria Math"/>
              </a:rPr>
              <a:t> </a:t>
            </a:r>
            <a:r>
              <a:rPr sz="1000" spc="-20" dirty="0">
                <a:latin typeface="Cambria Math"/>
                <a:cs typeface="Cambria Math"/>
              </a:rPr>
              <a:t>10𝑅</a:t>
            </a:r>
            <a:r>
              <a:rPr sz="1050" spc="-30" baseline="-15873" dirty="0">
                <a:latin typeface="Cambria Math"/>
                <a:cs typeface="Cambria Math"/>
              </a:rPr>
              <a:t>2</a:t>
            </a:r>
            <a:endParaRPr sz="1050" baseline="-15873">
              <a:latin typeface="Cambria Math"/>
              <a:cs typeface="Cambria Math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4420" y="1272930"/>
            <a:ext cx="2555952" cy="27973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746" y="5487215"/>
            <a:ext cx="5677299" cy="152666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1779" y="7712182"/>
            <a:ext cx="2668944" cy="1768259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69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9508"/>
            <a:ext cx="1925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EXACT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ANALYSIS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57896"/>
            <a:ext cx="2526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Applying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KVL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thevenin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loop: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126" y="1573428"/>
            <a:ext cx="5454920" cy="157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" y="1975782"/>
            <a:ext cx="2032717" cy="10896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2292" y="3332150"/>
            <a:ext cx="1466108" cy="3507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5206" y="3959283"/>
            <a:ext cx="1991402" cy="14200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72868" y="5886267"/>
            <a:ext cx="5535295" cy="482600"/>
            <a:chOff x="972868" y="5886267"/>
            <a:chExt cx="5535295" cy="4826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868" y="5886267"/>
              <a:ext cx="5535030" cy="1518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321" y="6057903"/>
              <a:ext cx="1381776" cy="31051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4837" y="6485129"/>
            <a:ext cx="4192726" cy="9063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6810" y="7987891"/>
            <a:ext cx="2257335" cy="1536506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0716" y="3810634"/>
            <a:ext cx="1597660" cy="146685"/>
          </a:xfrm>
          <a:custGeom>
            <a:avLst/>
            <a:gdLst/>
            <a:ahLst/>
            <a:cxnLst/>
            <a:rect l="l" t="t" r="r" b="b"/>
            <a:pathLst>
              <a:path w="1597660" h="146685">
                <a:moveTo>
                  <a:pt x="1597406" y="0"/>
                </a:moveTo>
                <a:lnTo>
                  <a:pt x="0" y="0"/>
                </a:lnTo>
                <a:lnTo>
                  <a:pt x="0" y="146303"/>
                </a:lnTo>
                <a:lnTo>
                  <a:pt x="1597406" y="146303"/>
                </a:lnTo>
                <a:lnTo>
                  <a:pt x="15974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3785742"/>
            <a:ext cx="1717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2.APPROXIMATE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ANALYSIS: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4055998"/>
            <a:ext cx="741045" cy="1511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spc="-10" dirty="0">
                <a:latin typeface="Times New Roman"/>
                <a:cs typeface="Times New Roman"/>
              </a:rPr>
              <a:t>CONDITION: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5368" y="4055998"/>
            <a:ext cx="668020" cy="15113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dirty="0">
                <a:latin typeface="Cambria Math"/>
                <a:cs typeface="Cambria Math"/>
              </a:rPr>
              <a:t>𝛽𝑅</a:t>
            </a:r>
            <a:r>
              <a:rPr sz="1050" baseline="-15873" dirty="0">
                <a:latin typeface="Cambria Math"/>
                <a:cs typeface="Cambria Math"/>
              </a:rPr>
              <a:t>𝐸</a:t>
            </a:r>
            <a:r>
              <a:rPr sz="1050" spc="277" baseline="-15873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≥</a:t>
            </a:r>
            <a:r>
              <a:rPr sz="1000" spc="55" dirty="0">
                <a:latin typeface="Cambria Math"/>
                <a:cs typeface="Cambria Math"/>
              </a:rPr>
              <a:t> </a:t>
            </a:r>
            <a:r>
              <a:rPr sz="1000" spc="-20" dirty="0">
                <a:latin typeface="Cambria Math"/>
                <a:cs typeface="Cambria Math"/>
              </a:rPr>
              <a:t>10𝑅</a:t>
            </a:r>
            <a:r>
              <a:rPr sz="1050" spc="-30" baseline="-15873" dirty="0">
                <a:latin typeface="Cambria Math"/>
                <a:cs typeface="Cambria Math"/>
              </a:rPr>
              <a:t>2</a:t>
            </a:r>
            <a:endParaRPr sz="1050" baseline="-15873">
              <a:latin typeface="Cambria Math"/>
              <a:cs typeface="Cambria Math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50" y="1104899"/>
            <a:ext cx="3200400" cy="2095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39" y="1663482"/>
            <a:ext cx="4526890" cy="9100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390" y="2781304"/>
            <a:ext cx="5524887" cy="3319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037" y="3289801"/>
            <a:ext cx="2576892" cy="36082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4409335"/>
            <a:ext cx="3386454" cy="210017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8223250"/>
            <a:ext cx="2828925" cy="1466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Times New Roman"/>
                <a:cs typeface="Times New Roman"/>
              </a:rPr>
              <a:t>ADVANTAGES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DIVIDER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BIASING: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455913"/>
            <a:ext cx="3491229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58750" algn="l"/>
              </a:tabLst>
            </a:pP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almost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independent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variation.</a:t>
            </a:r>
            <a:endParaRPr sz="120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158750" algn="l"/>
              </a:tabLst>
            </a:pP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stabilized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against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shift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914423"/>
            <a:ext cx="5730493" cy="42007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392419"/>
            <a:ext cx="2962275" cy="7810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6341743"/>
            <a:ext cx="2071522" cy="3441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0963" y="6878690"/>
            <a:ext cx="2266046" cy="116519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630" y="159511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2095" y="1470405"/>
            <a:ext cx="3168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Amplifier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general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symbol,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diagrams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951989"/>
            <a:ext cx="1746885" cy="226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Types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amplifiers: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solidFill>
                  <a:srgbClr val="006600"/>
                </a:solidFill>
                <a:latin typeface="Times New Roman"/>
                <a:cs typeface="Times New Roman"/>
              </a:rPr>
              <a:t>A.F.</a:t>
            </a:r>
            <a:r>
              <a:rPr sz="10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Amplifiers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006600"/>
              </a:buClr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solidFill>
                  <a:srgbClr val="006600"/>
                </a:solidFill>
                <a:latin typeface="Times New Roman"/>
                <a:cs typeface="Times New Roman"/>
              </a:rPr>
              <a:t>I.F.</a:t>
            </a:r>
            <a:r>
              <a:rPr sz="10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Amplifiers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006600"/>
              </a:buClr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solidFill>
                  <a:srgbClr val="006600"/>
                </a:solidFill>
                <a:latin typeface="Times New Roman"/>
                <a:cs typeface="Times New Roman"/>
              </a:rPr>
              <a:t>R.F.</a:t>
            </a:r>
            <a:r>
              <a:rPr sz="10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Amplifiers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006600"/>
              </a:buClr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solidFill>
                  <a:srgbClr val="006600"/>
                </a:solidFill>
                <a:latin typeface="Times New Roman"/>
                <a:cs typeface="Times New Roman"/>
              </a:rPr>
              <a:t>Ultrasonic</a:t>
            </a:r>
            <a:r>
              <a:rPr sz="1000" b="1" spc="-5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Amplifiers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006600"/>
              </a:buClr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solidFill>
                  <a:srgbClr val="006600"/>
                </a:solidFill>
                <a:latin typeface="Times New Roman"/>
                <a:cs typeface="Times New Roman"/>
              </a:rPr>
              <a:t>DC</a:t>
            </a:r>
            <a:r>
              <a:rPr sz="10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Amplifiers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006600"/>
              </a:buClr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000" b="1" dirty="0">
                <a:solidFill>
                  <a:srgbClr val="006600"/>
                </a:solidFill>
                <a:latin typeface="Times New Roman"/>
                <a:cs typeface="Times New Roman"/>
              </a:rPr>
              <a:t>Operational</a:t>
            </a:r>
            <a:r>
              <a:rPr sz="10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Amplifiers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28" y="945790"/>
            <a:ext cx="1735932" cy="659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4433011"/>
            <a:ext cx="3580497" cy="101135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304" y="914348"/>
            <a:ext cx="2275840" cy="1562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227965" indent="-227965">
              <a:lnSpc>
                <a:spcPts val="1185"/>
              </a:lnSpc>
              <a:buFont typeface="Symbol"/>
              <a:buChar char=""/>
              <a:tabLst>
                <a:tab pos="227965" algn="l"/>
              </a:tabLst>
            </a:pPr>
            <a:r>
              <a:rPr sz="1000" dirty="0">
                <a:latin typeface="Times New Roman"/>
                <a:cs typeface="Times New Roman"/>
              </a:rPr>
              <a:t>Biasing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Collector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resistor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092453"/>
            <a:ext cx="5759450" cy="7994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050" dirty="0">
                <a:latin typeface="Times New Roman"/>
                <a:cs typeface="Times New Roman"/>
              </a:rPr>
              <a:t>An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improved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level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stability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can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also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obtained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introducing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feedback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path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from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collector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base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as </a:t>
            </a:r>
            <a:r>
              <a:rPr sz="1050" dirty="0">
                <a:latin typeface="Times New Roman"/>
                <a:cs typeface="Times New Roman"/>
              </a:rPr>
              <a:t>shown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1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Fig.</a:t>
            </a:r>
            <a:r>
              <a:rPr sz="1050" spc="1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below.Although</a:t>
            </a:r>
            <a:r>
              <a:rPr sz="1050" spc="1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Q-</a:t>
            </a:r>
            <a:r>
              <a:rPr sz="1050" dirty="0">
                <a:latin typeface="Times New Roman"/>
                <a:cs typeface="Times New Roman"/>
              </a:rPr>
              <a:t>point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not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totally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independent</a:t>
            </a:r>
            <a:r>
              <a:rPr sz="1050" spc="1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of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beta</a:t>
            </a:r>
            <a:r>
              <a:rPr sz="1050" spc="1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(even</a:t>
            </a:r>
            <a:r>
              <a:rPr sz="1050" spc="1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under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approximate </a:t>
            </a:r>
            <a:r>
              <a:rPr sz="1050" dirty="0">
                <a:latin typeface="Times New Roman"/>
                <a:cs typeface="Times New Roman"/>
              </a:rPr>
              <a:t>conditions),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sensitivity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changes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or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temperature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variations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normally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less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encountered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for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fixed-</a:t>
            </a:r>
            <a:r>
              <a:rPr sz="1050" dirty="0">
                <a:latin typeface="Times New Roman"/>
                <a:cs typeface="Times New Roman"/>
              </a:rPr>
              <a:t>bias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or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emitter-</a:t>
            </a:r>
            <a:r>
              <a:rPr sz="1050" dirty="0">
                <a:latin typeface="Times New Roman"/>
                <a:cs typeface="Times New Roman"/>
              </a:rPr>
              <a:t>biased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configurations.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analysis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will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again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performed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by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first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analysing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base–emitter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loop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applied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collector–emitter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loop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7" y="2159319"/>
            <a:ext cx="4249243" cy="6144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399" y="1472437"/>
            <a:ext cx="3201670" cy="708660"/>
            <a:chOff x="914399" y="1472437"/>
            <a:chExt cx="3201670" cy="708660"/>
          </a:xfrm>
        </p:grpSpPr>
        <p:sp>
          <p:nvSpPr>
            <p:cNvPr id="4" name="object 4"/>
            <p:cNvSpPr/>
            <p:nvPr/>
          </p:nvSpPr>
          <p:spPr>
            <a:xfrm>
              <a:off x="914704" y="1472437"/>
              <a:ext cx="3201035" cy="708660"/>
            </a:xfrm>
            <a:custGeom>
              <a:avLst/>
              <a:gdLst/>
              <a:ahLst/>
              <a:cxnLst/>
              <a:rect l="l" t="t" r="r" b="b"/>
              <a:pathLst>
                <a:path w="3201035" h="708660">
                  <a:moveTo>
                    <a:pt x="2952242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2952242" y="384048"/>
                  </a:lnTo>
                  <a:lnTo>
                    <a:pt x="2952242" y="0"/>
                  </a:lnTo>
                  <a:close/>
                </a:path>
                <a:path w="3201035" h="708660">
                  <a:moveTo>
                    <a:pt x="3201035" y="384060"/>
                  </a:moveTo>
                  <a:lnTo>
                    <a:pt x="0" y="384060"/>
                  </a:lnTo>
                  <a:lnTo>
                    <a:pt x="0" y="708660"/>
                  </a:lnTo>
                  <a:lnTo>
                    <a:pt x="3201035" y="708660"/>
                  </a:lnTo>
                  <a:lnTo>
                    <a:pt x="3201035" y="38406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" y="1473202"/>
              <a:ext cx="2938780" cy="383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" y="1856745"/>
              <a:ext cx="3194718" cy="32193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914348"/>
            <a:ext cx="2591358" cy="3828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399" y="3831604"/>
            <a:ext cx="5734481" cy="8019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4808854"/>
            <a:ext cx="2614218" cy="7635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399" y="5749291"/>
            <a:ext cx="5734481" cy="84594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879" y="2476017"/>
            <a:ext cx="5346623" cy="93428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74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910" y="1103288"/>
            <a:ext cx="5216823" cy="46369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914357"/>
            <a:ext cx="5717048" cy="83984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3854" y="914348"/>
            <a:ext cx="1767205" cy="1758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Calibri Light"/>
                <a:cs typeface="Calibri Light"/>
              </a:rPr>
              <a:t>SMALL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SIGNAL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ANALYSIS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OF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spc="-25" dirty="0">
                <a:latin typeface="Calibri Light"/>
                <a:cs typeface="Calibri Light"/>
              </a:rPr>
              <a:t>BJT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5778372"/>
            <a:ext cx="2731770" cy="169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dirty="0">
                <a:latin typeface="Calibri"/>
                <a:cs typeface="Calibri"/>
              </a:rPr>
              <a:t>PRACTICAL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CIRCUIT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TRANSISTOR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AMPLIFIER: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1386834"/>
            <a:ext cx="5296741" cy="22104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" y="3805365"/>
            <a:ext cx="5658842" cy="18517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9" y="6062502"/>
            <a:ext cx="5248887" cy="36784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342133"/>
            <a:ext cx="358012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CURRENTS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TRANSISTOR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AFTER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APPLICATION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SIGNAL: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704" y="6688201"/>
            <a:ext cx="1206500" cy="1708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dirty="0">
                <a:latin typeface="Calibri"/>
                <a:cs typeface="Calibri"/>
              </a:rPr>
              <a:t>IMPORTANT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POINTS: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27" y="993767"/>
            <a:ext cx="5296719" cy="10931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9" y="2697429"/>
            <a:ext cx="5729772" cy="38710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340" y="7040663"/>
            <a:ext cx="5396745" cy="135083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7675" y="914348"/>
            <a:ext cx="1585595" cy="1758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374B80"/>
                </a:solidFill>
                <a:latin typeface="Calibri Light"/>
                <a:cs typeface="Calibri Light"/>
              </a:rPr>
              <a:t>BJT</a:t>
            </a:r>
            <a:r>
              <a:rPr sz="1100" spc="-25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TRANSISTOR MODELING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32" y="1061059"/>
            <a:ext cx="5684520" cy="1826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105">
              <a:lnSpc>
                <a:spcPct val="1055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key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small-</a:t>
            </a:r>
            <a:r>
              <a:rPr sz="1100" dirty="0">
                <a:latin typeface="Calibri"/>
                <a:cs typeface="Calibri"/>
              </a:rPr>
              <a:t>signal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approach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equivalent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circuits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models.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ere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two </a:t>
            </a:r>
            <a:r>
              <a:rPr sz="1100" dirty="0">
                <a:latin typeface="Times New Roman"/>
                <a:cs typeface="Times New Roman"/>
              </a:rPr>
              <a:t>models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discussed.</a:t>
            </a:r>
            <a:endParaRPr sz="1100">
              <a:latin typeface="Times New Roman"/>
              <a:cs typeface="Times New Roman"/>
            </a:endParaRPr>
          </a:p>
          <a:p>
            <a:pPr marL="429895" indent="-228600">
              <a:lnSpc>
                <a:spcPct val="100000"/>
              </a:lnSpc>
              <a:spcBef>
                <a:spcPts val="940"/>
              </a:spcBef>
              <a:buFont typeface="Symbol"/>
              <a:buChar char=""/>
              <a:tabLst>
                <a:tab pos="429895" algn="l"/>
              </a:tabLst>
            </a:pPr>
            <a:r>
              <a:rPr sz="1100" spc="-10" dirty="0">
                <a:latin typeface="Times New Roman"/>
                <a:cs typeface="Times New Roman"/>
              </a:rPr>
              <a:t>Re-</a:t>
            </a:r>
            <a:r>
              <a:rPr sz="1100" spc="-20" dirty="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464820" indent="-26352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4820" algn="l"/>
              </a:tabLst>
            </a:pPr>
            <a:r>
              <a:rPr sz="1100" spc="-20" dirty="0">
                <a:latin typeface="Times New Roman"/>
                <a:cs typeface="Times New Roman"/>
              </a:rPr>
              <a:t>HYBRID-</a:t>
            </a:r>
            <a:r>
              <a:rPr sz="1100" dirty="0">
                <a:latin typeface="Times New Roman"/>
                <a:cs typeface="Times New Roman"/>
              </a:rPr>
              <a:t>Π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MODEL</a:t>
            </a:r>
            <a:endParaRPr sz="1100">
              <a:latin typeface="Times New Roman"/>
              <a:cs typeface="Times New Roman"/>
            </a:endParaRPr>
          </a:p>
          <a:p>
            <a:pPr marL="201295" marR="5080" algn="just">
              <a:lnSpc>
                <a:spcPct val="95900"/>
              </a:lnSpc>
              <a:spcBef>
                <a:spcPts val="1255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model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combination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circuit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elements,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chosen,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approximates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actual </a:t>
            </a:r>
            <a:r>
              <a:rPr sz="1100" dirty="0">
                <a:latin typeface="Times New Roman"/>
                <a:cs typeface="Times New Roman"/>
              </a:rPr>
              <a:t>behavior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BJT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b="1" dirty="0">
                <a:latin typeface="Times New Roman"/>
                <a:cs typeface="Times New Roman"/>
              </a:rPr>
              <a:t>,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summary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equivalent circuit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BJT </a:t>
            </a:r>
            <a:r>
              <a:rPr sz="1100" dirty="0">
                <a:latin typeface="Times New Roman"/>
                <a:cs typeface="Times New Roman"/>
              </a:rPr>
              <a:t>amplifier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obtained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  <a:p>
            <a:pPr marL="151130" marR="76835" algn="just">
              <a:lnSpc>
                <a:spcPts val="1340"/>
              </a:lnSpc>
              <a:spcBef>
                <a:spcPts val="115"/>
              </a:spcBef>
            </a:pPr>
            <a:r>
              <a:rPr sz="1200" b="1" dirty="0">
                <a:latin typeface="Arial"/>
                <a:cs typeface="Arial"/>
              </a:rPr>
              <a:t>1-</a:t>
            </a:r>
            <a:r>
              <a:rPr sz="1200" b="1" spc="100" dirty="0">
                <a:latin typeface="Arial"/>
                <a:cs typeface="Arial"/>
              </a:rPr>
              <a:t>  </a:t>
            </a:r>
            <a:r>
              <a:rPr sz="1100" dirty="0">
                <a:latin typeface="Calibri Light"/>
                <a:cs typeface="Calibri Light"/>
              </a:rPr>
              <a:t>Setting</a:t>
            </a:r>
            <a:r>
              <a:rPr sz="1100" spc="19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all</a:t>
            </a:r>
            <a:r>
              <a:rPr sz="1100" spc="20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dc</a:t>
            </a:r>
            <a:r>
              <a:rPr sz="1100" spc="20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sources</a:t>
            </a:r>
            <a:r>
              <a:rPr sz="1100" spc="20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to</a:t>
            </a:r>
            <a:r>
              <a:rPr sz="1100" spc="19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zero-</a:t>
            </a:r>
            <a:r>
              <a:rPr sz="1100" dirty="0">
                <a:latin typeface="Calibri Light"/>
                <a:cs typeface="Calibri Light"/>
              </a:rPr>
              <a:t>potential</a:t>
            </a:r>
            <a:r>
              <a:rPr sz="1100" spc="19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equivalent</a:t>
            </a:r>
            <a:r>
              <a:rPr sz="1100" spc="204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19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replacing</a:t>
            </a:r>
            <a:r>
              <a:rPr sz="1100" spc="19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them</a:t>
            </a:r>
            <a:r>
              <a:rPr sz="1100" spc="19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by</a:t>
            </a:r>
            <a:r>
              <a:rPr sz="1100" spc="18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</a:t>
            </a:r>
            <a:r>
              <a:rPr sz="1100" spc="20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short</a:t>
            </a:r>
            <a:r>
              <a:rPr sz="1100" spc="19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circuit connection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to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ground.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775" y="4527930"/>
            <a:ext cx="27108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5-</a:t>
            </a:r>
            <a:r>
              <a:rPr sz="1100" i="1" dirty="0">
                <a:latin typeface="Arial"/>
                <a:cs typeface="Arial"/>
              </a:rPr>
              <a:t>1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Transistor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circuit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under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examination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3427" y="6294500"/>
            <a:ext cx="2999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network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1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short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circuit </a:t>
            </a:r>
            <a:r>
              <a:rPr sz="1100" i="1" spc="-10" dirty="0">
                <a:latin typeface="Arial"/>
                <a:cs typeface="Arial"/>
              </a:rPr>
              <a:t>equivalent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008" y="6741947"/>
            <a:ext cx="468884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3-</a:t>
            </a:r>
            <a:r>
              <a:rPr sz="1000" dirty="0">
                <a:latin typeface="Times New Roman"/>
                <a:cs typeface="Times New Roman"/>
              </a:rPr>
              <a:t>Removing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element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bypassed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short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equivalents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introduced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steps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&amp;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2</a:t>
            </a:r>
            <a:r>
              <a:rPr sz="1000" spc="-10" dirty="0">
                <a:latin typeface="Times New Roman"/>
                <a:cs typeface="Times New Roman"/>
              </a:rPr>
              <a:t> 4-Redrawing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convenient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logical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(Fig5-</a:t>
            </a:r>
            <a:r>
              <a:rPr sz="1000" spc="-25" dirty="0">
                <a:latin typeface="Times New Roman"/>
                <a:cs typeface="Times New Roman"/>
              </a:rPr>
              <a:t>3).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243163"/>
            <a:ext cx="5682615" cy="1516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5080" indent="3703320">
              <a:lnSpc>
                <a:spcPct val="107300"/>
              </a:lnSpc>
              <a:spcBef>
                <a:spcPts val="95"/>
              </a:spcBef>
            </a:pPr>
            <a:r>
              <a:rPr sz="1100" i="1" dirty="0">
                <a:latin typeface="Calibri"/>
                <a:cs typeface="Calibri"/>
              </a:rPr>
              <a:t>Fig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5-</a:t>
            </a:r>
            <a:r>
              <a:rPr sz="1100" i="1" dirty="0">
                <a:latin typeface="Calibri"/>
                <a:cs typeface="Calibri"/>
              </a:rPr>
              <a:t>3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small-</a:t>
            </a:r>
            <a:r>
              <a:rPr sz="1100" i="1" dirty="0">
                <a:latin typeface="Calibri"/>
                <a:cs typeface="Calibri"/>
              </a:rPr>
              <a:t>signal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ac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analysis </a:t>
            </a:r>
            <a:r>
              <a:rPr sz="1100" b="1" i="1" spc="-25" dirty="0">
                <a:latin typeface="Calibri"/>
                <a:cs typeface="Calibri"/>
              </a:rPr>
              <a:t>5- </a:t>
            </a:r>
            <a:r>
              <a:rPr sz="1100" b="1" i="1" dirty="0">
                <a:latin typeface="Calibri"/>
                <a:cs typeface="Calibri"/>
              </a:rPr>
              <a:t>use</a:t>
            </a:r>
            <a:r>
              <a:rPr sz="1100" b="1" i="1" spc="-3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the</a:t>
            </a:r>
            <a:r>
              <a:rPr sz="1100" b="1" i="1" spc="-4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hybrid</a:t>
            </a:r>
            <a:r>
              <a:rPr sz="1100" b="1" i="1" spc="-3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or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re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equivalent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circuit</a:t>
            </a:r>
            <a:r>
              <a:rPr sz="1100" b="1" i="1" spc="-3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of</a:t>
            </a:r>
            <a:r>
              <a:rPr sz="1100" b="1" i="1" spc="-4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the</a:t>
            </a:r>
            <a:r>
              <a:rPr sz="1100" b="1" i="1" spc="-4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BJT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to</a:t>
            </a:r>
            <a:r>
              <a:rPr sz="1100" b="1" i="1" spc="-35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complete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the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equivalent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circuit</a:t>
            </a:r>
            <a:r>
              <a:rPr sz="1100" b="1" i="1" spc="-3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of</a:t>
            </a:r>
            <a:r>
              <a:rPr sz="1100" b="1" i="1" spc="-4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the</a:t>
            </a:r>
            <a:r>
              <a:rPr sz="1100" b="1" i="1" spc="-2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amplifier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100" dirty="0">
                <a:latin typeface="Calibri Light"/>
                <a:cs typeface="Calibri Light"/>
              </a:rPr>
              <a:t>6-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Finally,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10" dirty="0">
                <a:latin typeface="Calibri Light"/>
                <a:cs typeface="Calibri Light"/>
              </a:rPr>
              <a:t> following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important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parameters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are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20" dirty="0">
                <a:latin typeface="Calibri Light"/>
                <a:cs typeface="Calibri Light"/>
              </a:rPr>
              <a:t>determined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for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amplifier:</a:t>
            </a:r>
            <a:endParaRPr sz="1100">
              <a:latin typeface="Calibri Light"/>
              <a:cs typeface="Calibri Light"/>
            </a:endParaRPr>
          </a:p>
          <a:p>
            <a:pPr marL="218440" indent="-136525">
              <a:lnSpc>
                <a:spcPts val="1315"/>
              </a:lnSpc>
              <a:spcBef>
                <a:spcPts val="95"/>
              </a:spcBef>
              <a:buSzPct val="122222"/>
              <a:buFont typeface="Arial"/>
              <a:buAutoNum type="arabicPlain"/>
              <a:tabLst>
                <a:tab pos="218440" algn="l"/>
              </a:tabLst>
            </a:pPr>
            <a:r>
              <a:rPr sz="1350" b="1" baseline="3086" dirty="0">
                <a:latin typeface="Times New Roman"/>
                <a:cs typeface="Times New Roman"/>
              </a:rPr>
              <a:t>Input</a:t>
            </a:r>
            <a:r>
              <a:rPr sz="1350" b="1" spc="-52" baseline="3086" dirty="0">
                <a:latin typeface="Times New Roman"/>
                <a:cs typeface="Times New Roman"/>
              </a:rPr>
              <a:t> </a:t>
            </a:r>
            <a:r>
              <a:rPr sz="1350" b="1" baseline="3086" dirty="0">
                <a:latin typeface="Times New Roman"/>
                <a:cs typeface="Times New Roman"/>
              </a:rPr>
              <a:t>impedance</a:t>
            </a:r>
            <a:r>
              <a:rPr sz="1350" b="1" spc="-44" baseline="3086" dirty="0">
                <a:latin typeface="Times New Roman"/>
                <a:cs typeface="Times New Roman"/>
              </a:rPr>
              <a:t> </a:t>
            </a:r>
            <a:r>
              <a:rPr sz="1350" b="1" spc="-37" baseline="3086" dirty="0">
                <a:latin typeface="Times New Roman"/>
                <a:cs typeface="Times New Roman"/>
              </a:rPr>
              <a:t>Z</a:t>
            </a:r>
            <a:r>
              <a:rPr sz="600" b="1" spc="-25" dirty="0"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  <a:p>
            <a:pPr marL="218440" indent="-136525">
              <a:lnSpc>
                <a:spcPts val="1265"/>
              </a:lnSpc>
              <a:buSzPct val="122222"/>
              <a:buFont typeface="Arial"/>
              <a:buAutoNum type="arabicPlain"/>
              <a:tabLst>
                <a:tab pos="218440" algn="l"/>
              </a:tabLst>
            </a:pPr>
            <a:r>
              <a:rPr sz="1350" b="1" baseline="3086" dirty="0">
                <a:latin typeface="Times New Roman"/>
                <a:cs typeface="Times New Roman"/>
              </a:rPr>
              <a:t>Output</a:t>
            </a:r>
            <a:r>
              <a:rPr sz="1350" b="1" spc="-52" baseline="3086" dirty="0">
                <a:latin typeface="Times New Roman"/>
                <a:cs typeface="Times New Roman"/>
              </a:rPr>
              <a:t> </a:t>
            </a:r>
            <a:r>
              <a:rPr sz="1350" b="1" baseline="3086" dirty="0">
                <a:latin typeface="Times New Roman"/>
                <a:cs typeface="Times New Roman"/>
              </a:rPr>
              <a:t>impedance</a:t>
            </a:r>
            <a:r>
              <a:rPr sz="1350" b="1" spc="-30" baseline="3086" dirty="0">
                <a:latin typeface="Times New Roman"/>
                <a:cs typeface="Times New Roman"/>
              </a:rPr>
              <a:t> </a:t>
            </a:r>
            <a:r>
              <a:rPr sz="1350" b="1" spc="-37" baseline="3086" dirty="0">
                <a:latin typeface="Times New Roman"/>
                <a:cs typeface="Times New Roman"/>
              </a:rPr>
              <a:t>Z</a:t>
            </a:r>
            <a:r>
              <a:rPr sz="600" b="1" spc="-25" dirty="0">
                <a:latin typeface="Times New Roman"/>
                <a:cs typeface="Times New Roman"/>
              </a:rPr>
              <a:t>o</a:t>
            </a:r>
            <a:endParaRPr sz="600">
              <a:latin typeface="Times New Roman"/>
              <a:cs typeface="Times New Roman"/>
            </a:endParaRPr>
          </a:p>
          <a:p>
            <a:pPr marL="218440" indent="-136525">
              <a:lnSpc>
                <a:spcPts val="1270"/>
              </a:lnSpc>
              <a:buSzPct val="110000"/>
              <a:buFont typeface="Arial"/>
              <a:buAutoNum type="arabicPlain"/>
              <a:tabLst>
                <a:tab pos="218440" algn="l"/>
              </a:tabLst>
            </a:pPr>
            <a:r>
              <a:rPr sz="1500" b="1" baseline="2777" dirty="0">
                <a:latin typeface="Times New Roman"/>
                <a:cs typeface="Times New Roman"/>
              </a:rPr>
              <a:t>Voltage</a:t>
            </a:r>
            <a:r>
              <a:rPr sz="1500" b="1" spc="-3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gain</a:t>
            </a:r>
            <a:r>
              <a:rPr sz="1500" b="1" spc="30" baseline="2777" dirty="0">
                <a:latin typeface="Times New Roman"/>
                <a:cs typeface="Times New Roman"/>
              </a:rPr>
              <a:t> </a:t>
            </a:r>
            <a:r>
              <a:rPr sz="1500" b="1" spc="-37" baseline="2777" dirty="0">
                <a:latin typeface="Times New Roman"/>
                <a:cs typeface="Times New Roman"/>
              </a:rPr>
              <a:t>A</a:t>
            </a:r>
            <a:r>
              <a:rPr sz="650" b="1" spc="-25" dirty="0">
                <a:latin typeface="Times New Roman"/>
                <a:cs typeface="Times New Roman"/>
              </a:rPr>
              <a:t>v</a:t>
            </a:r>
            <a:endParaRPr sz="650">
              <a:latin typeface="Times New Roman"/>
              <a:cs typeface="Times New Roman"/>
            </a:endParaRPr>
          </a:p>
          <a:p>
            <a:pPr marL="181610" indent="-118745">
              <a:lnSpc>
                <a:spcPts val="1140"/>
              </a:lnSpc>
              <a:spcBef>
                <a:spcPts val="270"/>
              </a:spcBef>
              <a:buSzPct val="90000"/>
              <a:buAutoNum type="arabicPlain"/>
              <a:tabLst>
                <a:tab pos="181610" algn="l"/>
              </a:tabLst>
            </a:pPr>
            <a:r>
              <a:rPr sz="1500" b="1" baseline="2777" dirty="0">
                <a:latin typeface="Times New Roman"/>
                <a:cs typeface="Times New Roman"/>
              </a:rPr>
              <a:t>Current</a:t>
            </a:r>
            <a:r>
              <a:rPr sz="1500" b="1" spc="-30" baseline="2777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Times New Roman"/>
                <a:cs typeface="Times New Roman"/>
              </a:rPr>
              <a:t>gain</a:t>
            </a:r>
            <a:r>
              <a:rPr sz="1500" b="1" spc="-7" baseline="2777" dirty="0">
                <a:latin typeface="Times New Roman"/>
                <a:cs typeface="Times New Roman"/>
              </a:rPr>
              <a:t> </a:t>
            </a:r>
            <a:r>
              <a:rPr sz="1500" b="1" spc="-52" baseline="2777" dirty="0">
                <a:latin typeface="Times New Roman"/>
                <a:cs typeface="Times New Roman"/>
              </a:rPr>
              <a:t>A</a:t>
            </a:r>
            <a:r>
              <a:rPr sz="650" b="1" spc="-35" dirty="0">
                <a:latin typeface="Times New Roman"/>
                <a:cs typeface="Times New Roman"/>
              </a:rPr>
              <a:t>i</a:t>
            </a:r>
            <a:endParaRPr sz="650">
              <a:latin typeface="Times New Roman"/>
              <a:cs typeface="Times New Roman"/>
            </a:endParaRPr>
          </a:p>
          <a:p>
            <a:pPr marL="189230" indent="-118745">
              <a:lnSpc>
                <a:spcPts val="1260"/>
              </a:lnSpc>
              <a:buSzPct val="90000"/>
              <a:buAutoNum type="arabicPlain"/>
              <a:tabLst>
                <a:tab pos="189230" algn="l"/>
              </a:tabLst>
            </a:pPr>
            <a:r>
              <a:rPr sz="1000" b="1" dirty="0">
                <a:latin typeface="Times New Roman"/>
                <a:cs typeface="Times New Roman"/>
              </a:rPr>
              <a:t>phase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relationship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(</a:t>
            </a:r>
            <a:r>
              <a:rPr sz="1100" b="1" spc="-25" dirty="0">
                <a:latin typeface="Times New Roman"/>
                <a:cs typeface="Times New Roman"/>
              </a:rPr>
              <a:t>θ</a:t>
            </a:r>
            <a:r>
              <a:rPr sz="1100" spc="-2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519" y="7257288"/>
            <a:ext cx="3704589" cy="115036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83919" y="3062604"/>
            <a:ext cx="2510790" cy="3414395"/>
            <a:chOff x="883919" y="3062604"/>
            <a:chExt cx="2510790" cy="34143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514" y="3062604"/>
              <a:ext cx="2195195" cy="16478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19" y="4742179"/>
              <a:ext cx="2042160" cy="17348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34008" y="6332600"/>
            <a:ext cx="254000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205" algn="r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Fig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5-</a:t>
            </a:r>
            <a:r>
              <a:rPr sz="1200" i="1" spc="-5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000" spc="-10" dirty="0">
                <a:latin typeface="Times New Roman"/>
                <a:cs typeface="Times New Roman"/>
              </a:rPr>
              <a:t>2-</a:t>
            </a:r>
            <a:r>
              <a:rPr sz="1000" dirty="0">
                <a:latin typeface="Times New Roman"/>
                <a:cs typeface="Times New Roman"/>
              </a:rPr>
              <a:t>replacing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capacitors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short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equivalent.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79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730" y="2305303"/>
            <a:ext cx="5053203" cy="156654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8819" y="6291579"/>
            <a:ext cx="3712845" cy="1985645"/>
            <a:chOff x="718819" y="6291579"/>
            <a:chExt cx="3712845" cy="19856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664" y="6291579"/>
              <a:ext cx="3048000" cy="1463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819" y="7789544"/>
              <a:ext cx="1256030" cy="487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7700" y="1135633"/>
            <a:ext cx="130873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280"/>
              </a:lnSpc>
              <a:spcBef>
                <a:spcPts val="100"/>
              </a:spcBef>
            </a:pP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The</a:t>
            </a:r>
            <a:r>
              <a:rPr sz="1650" spc="-52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r</a:t>
            </a:r>
            <a:r>
              <a:rPr sz="700" dirty="0">
                <a:solidFill>
                  <a:srgbClr val="374B80"/>
                </a:solidFill>
                <a:latin typeface="Calibri Light"/>
                <a:cs typeface="Calibri Light"/>
              </a:rPr>
              <a:t>e</a:t>
            </a:r>
            <a:r>
              <a:rPr sz="700" spc="6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spc="-15" baseline="5050" dirty="0">
                <a:solidFill>
                  <a:srgbClr val="374B80"/>
                </a:solidFill>
                <a:latin typeface="Calibri Light"/>
                <a:cs typeface="Calibri Light"/>
              </a:rPr>
              <a:t>Transistor</a:t>
            </a:r>
            <a:r>
              <a:rPr sz="1650" spc="-44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spc="-30" baseline="5050" dirty="0">
                <a:solidFill>
                  <a:srgbClr val="374B80"/>
                </a:solidFill>
                <a:latin typeface="Calibri Light"/>
                <a:cs typeface="Calibri Light"/>
              </a:rPr>
              <a:t>Model</a:t>
            </a:r>
            <a:endParaRPr sz="1650" baseline="505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1302765"/>
            <a:ext cx="6440170" cy="5473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just">
              <a:lnSpc>
                <a:spcPct val="105500"/>
              </a:lnSpc>
              <a:spcBef>
                <a:spcPts val="30"/>
              </a:spcBef>
            </a:pP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10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model employs</a:t>
            </a:r>
            <a:r>
              <a:rPr sz="1650" spc="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diode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and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controlled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current</a:t>
            </a:r>
            <a:r>
              <a:rPr sz="1650" b="1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source</a:t>
            </a:r>
            <a:r>
              <a:rPr sz="1650" b="1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to</a:t>
            </a:r>
            <a:r>
              <a:rPr sz="1650" spc="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duplicate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behavior of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</a:t>
            </a:r>
            <a:r>
              <a:rPr sz="1650" spc="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transistor.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current- </a:t>
            </a:r>
            <a:r>
              <a:rPr sz="1100" dirty="0">
                <a:latin typeface="Calibri"/>
                <a:cs typeface="Calibri"/>
              </a:rPr>
              <a:t>controlled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Sources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where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parameters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source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controlled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else </a:t>
            </a:r>
            <a:r>
              <a:rPr sz="1100" dirty="0">
                <a:latin typeface="Calibri"/>
                <a:cs typeface="Calibri"/>
              </a:rPr>
              <a:t>where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network,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general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BJT transistor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amplifiers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are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referred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to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as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current-</a:t>
            </a:r>
            <a:r>
              <a:rPr sz="1100" b="1" dirty="0">
                <a:latin typeface="Calibri"/>
                <a:cs typeface="Calibri"/>
              </a:rPr>
              <a:t>controlled</a:t>
            </a:r>
            <a:r>
              <a:rPr sz="1100" b="1" spc="-10" dirty="0">
                <a:latin typeface="Calibri"/>
                <a:cs typeface="Calibri"/>
              </a:rPr>
              <a:t> device.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700" y="2277109"/>
            <a:ext cx="1862455" cy="1708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sz="1100" spc="-25" dirty="0">
                <a:solidFill>
                  <a:srgbClr val="374B80"/>
                </a:solidFill>
                <a:latin typeface="Calibri Light"/>
                <a:cs typeface="Calibri Light"/>
              </a:rPr>
              <a:t>Common-</a:t>
            </a:r>
            <a:r>
              <a:rPr sz="1100" dirty="0">
                <a:solidFill>
                  <a:srgbClr val="374B80"/>
                </a:solidFill>
                <a:latin typeface="Calibri Light"/>
                <a:cs typeface="Calibri Light"/>
              </a:rPr>
              <a:t>Base</a:t>
            </a:r>
            <a:r>
              <a:rPr sz="1100" spc="-2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Configuration </a:t>
            </a:r>
            <a:r>
              <a:rPr sz="1100" spc="-20" dirty="0">
                <a:solidFill>
                  <a:srgbClr val="374B80"/>
                </a:solidFill>
                <a:latin typeface="Calibri Light"/>
                <a:cs typeface="Calibri Light"/>
              </a:rPr>
              <a:t>(CB)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4113402"/>
            <a:ext cx="6366510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Fig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5-4(a)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CB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BJT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transistor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(b)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0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5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configuration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37" baseline="5050" dirty="0">
                <a:latin typeface="Arial"/>
                <a:cs typeface="Arial"/>
              </a:rPr>
              <a:t>(a)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885825">
              <a:lnSpc>
                <a:spcPts val="1290"/>
              </a:lnSpc>
            </a:pPr>
            <a:r>
              <a:rPr sz="1650" i="1" baseline="5050" dirty="0">
                <a:latin typeface="Arial"/>
                <a:cs typeface="Arial"/>
              </a:rPr>
              <a:t>.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ac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resistance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diode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can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be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determined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equation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ac</a:t>
            </a:r>
            <a:r>
              <a:rPr sz="1650" baseline="5050" dirty="0">
                <a:latin typeface="Calibri"/>
                <a:cs typeface="Calibri"/>
              </a:rPr>
              <a:t>=26mV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/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spc="-37" baseline="5050" dirty="0">
                <a:latin typeface="Calibri"/>
                <a:cs typeface="Calibri"/>
              </a:rPr>
              <a:t>I</a:t>
            </a:r>
            <a:r>
              <a:rPr sz="700" b="1" spc="-25" dirty="0"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latin typeface="Calibri"/>
                <a:cs typeface="Calibri"/>
              </a:rPr>
              <a:t>Same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equation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resistance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diode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Fig5-4(a)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if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simply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substitute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emitter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-10" dirty="0">
                <a:latin typeface="Calibri"/>
                <a:cs typeface="Calibri"/>
              </a:rPr>
              <a:t>follows: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5649848"/>
            <a:ext cx="6441440" cy="5232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40640" algn="just">
              <a:lnSpc>
                <a:spcPct val="98200"/>
              </a:lnSpc>
              <a:spcBef>
                <a:spcPts val="125"/>
              </a:spcBef>
            </a:pPr>
            <a:r>
              <a:rPr sz="1650" baseline="5050" dirty="0">
                <a:latin typeface="Calibri"/>
                <a:cs typeface="Calibri"/>
              </a:rPr>
              <a:t>e</a:t>
            </a:r>
            <a:r>
              <a:rPr sz="1650" spc="15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17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19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was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chosen</a:t>
            </a:r>
            <a:r>
              <a:rPr sz="1650" spc="15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to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emphasize</a:t>
            </a:r>
            <a:r>
              <a:rPr sz="1650" spc="179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that</a:t>
            </a:r>
            <a:r>
              <a:rPr sz="1650" spc="15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it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</a:t>
            </a:r>
            <a:r>
              <a:rPr sz="1650" spc="15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16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dc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level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14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emitter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current</a:t>
            </a:r>
            <a:r>
              <a:rPr sz="1650" spc="17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that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determines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15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ac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level</a:t>
            </a:r>
            <a:r>
              <a:rPr sz="1650" spc="15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142" baseline="5050" dirty="0">
                <a:latin typeface="Calibri"/>
                <a:cs typeface="Calibri"/>
              </a:rPr>
              <a:t> </a:t>
            </a:r>
            <a:r>
              <a:rPr sz="1650" spc="-37" baseline="5050" dirty="0">
                <a:latin typeface="Calibri"/>
                <a:cs typeface="Calibri"/>
              </a:rPr>
              <a:t>the </a:t>
            </a:r>
            <a:r>
              <a:rPr sz="1650" baseline="5050" dirty="0">
                <a:latin typeface="Calibri"/>
                <a:cs typeface="Calibri"/>
              </a:rPr>
              <a:t>resistance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diode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Fig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5-</a:t>
            </a:r>
            <a:r>
              <a:rPr sz="1650" baseline="5050" dirty="0">
                <a:latin typeface="Calibri"/>
                <a:cs typeface="Calibri"/>
              </a:rPr>
              <a:t>4(b).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Substituting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resulting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value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7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Fig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5-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4(b)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will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result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very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useful </a:t>
            </a:r>
            <a:r>
              <a:rPr sz="1100" dirty="0">
                <a:latin typeface="Calibri"/>
                <a:cs typeface="Calibri"/>
              </a:rPr>
              <a:t>model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fig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5-</a:t>
            </a:r>
            <a:r>
              <a:rPr sz="1100" spc="-5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932" y="7602473"/>
            <a:ext cx="6306820" cy="12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6815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Fig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5-5 CB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14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equivalent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circuit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100">
              <a:latin typeface="Arial"/>
              <a:cs typeface="Arial"/>
            </a:endParaRPr>
          </a:p>
          <a:p>
            <a:pPr marL="142240" algn="ctr">
              <a:lnSpc>
                <a:spcPct val="100000"/>
              </a:lnSpc>
            </a:pP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For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the</a:t>
            </a:r>
            <a:r>
              <a:rPr sz="1650" b="1" spc="-22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CB,</a:t>
            </a:r>
            <a:r>
              <a:rPr sz="1650" b="1" spc="-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Z</a:t>
            </a:r>
            <a:r>
              <a:rPr sz="700" b="1" dirty="0">
                <a:latin typeface="Calibri"/>
                <a:cs typeface="Calibri"/>
              </a:rPr>
              <a:t>i</a:t>
            </a:r>
            <a:r>
              <a:rPr sz="700" b="1" spc="70" dirty="0"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range</a:t>
            </a:r>
            <a:r>
              <a:rPr sz="1650" b="1" spc="-22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from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a</a:t>
            </a:r>
            <a:r>
              <a:rPr sz="1650" b="1" spc="-3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few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ohms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to</a:t>
            </a:r>
            <a:r>
              <a:rPr sz="1650" b="1" spc="-22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a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maximum</a:t>
            </a:r>
            <a:r>
              <a:rPr sz="1650" b="1" spc="-22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of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about</a:t>
            </a:r>
            <a:r>
              <a:rPr sz="1650" b="1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baseline="5050" dirty="0">
                <a:solidFill>
                  <a:srgbClr val="374B80"/>
                </a:solidFill>
                <a:latin typeface="Calibri"/>
                <a:cs typeface="Calibri"/>
              </a:rPr>
              <a:t>50</a:t>
            </a:r>
            <a:r>
              <a:rPr sz="1650" b="1" spc="-30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="1" spc="-75" baseline="5050" dirty="0">
                <a:solidFill>
                  <a:srgbClr val="374B80"/>
                </a:solidFill>
                <a:latin typeface="Calibri"/>
                <a:cs typeface="Calibri"/>
              </a:rPr>
              <a:t>Ω</a:t>
            </a:r>
            <a:endParaRPr sz="1650" baseline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tabLst>
                <a:tab pos="2926715" algn="l"/>
              </a:tabLst>
            </a:pPr>
            <a:r>
              <a:rPr sz="1650" b="1" baseline="5050" dirty="0">
                <a:latin typeface="Calibri"/>
                <a:cs typeface="Calibri"/>
              </a:rPr>
              <a:t>If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we</a:t>
            </a:r>
            <a:r>
              <a:rPr sz="1650" b="1" spc="-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set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the</a:t>
            </a:r>
            <a:r>
              <a:rPr sz="1650" b="1" spc="-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signal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to</a:t>
            </a:r>
            <a:r>
              <a:rPr sz="1650" b="1" spc="-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zero</a:t>
            </a:r>
            <a:r>
              <a:rPr sz="1650" b="1" spc="56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(V</a:t>
            </a:r>
            <a:r>
              <a:rPr sz="700" b="1" dirty="0">
                <a:latin typeface="Calibri"/>
                <a:cs typeface="Calibri"/>
              </a:rPr>
              <a:t>i</a:t>
            </a:r>
            <a:r>
              <a:rPr sz="1650" b="1" baseline="5050" dirty="0">
                <a:latin typeface="Calibri"/>
                <a:cs typeface="Calibri"/>
              </a:rPr>
              <a:t>=0)</a:t>
            </a:r>
            <a:r>
              <a:rPr sz="1650" b="1" spc="82" baseline="5050" dirty="0">
                <a:latin typeface="Calibri"/>
                <a:cs typeface="Calibri"/>
              </a:rPr>
              <a:t> </a:t>
            </a:r>
            <a:r>
              <a:rPr sz="1650" spc="-30" baseline="5050" dirty="0">
                <a:latin typeface="Calibri"/>
                <a:cs typeface="Calibri"/>
              </a:rPr>
              <a:t>then</a:t>
            </a:r>
            <a:r>
              <a:rPr sz="1650" baseline="5050" dirty="0">
                <a:latin typeface="Calibri"/>
                <a:cs typeface="Calibri"/>
              </a:rPr>
              <a:t>	</a:t>
            </a:r>
            <a:r>
              <a:rPr sz="1650" b="1" baseline="5050" dirty="0">
                <a:latin typeface="Calibri"/>
                <a:cs typeface="Calibri"/>
              </a:rPr>
              <a:t>I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85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=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0</a:t>
            </a:r>
            <a:r>
              <a:rPr sz="1650" baseline="5050" dirty="0">
                <a:latin typeface="Calibri"/>
                <a:cs typeface="Calibri"/>
              </a:rPr>
              <a:t>A and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I</a:t>
            </a:r>
            <a:r>
              <a:rPr sz="700" b="1" dirty="0">
                <a:latin typeface="Calibri"/>
                <a:cs typeface="Calibri"/>
              </a:rPr>
              <a:t>c</a:t>
            </a:r>
            <a:r>
              <a:rPr sz="700" b="1" spc="7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= αI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=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α (0A)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=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0A</a:t>
            </a:r>
            <a:r>
              <a:rPr sz="1650" baseline="5050" dirty="0">
                <a:latin typeface="Calibri"/>
                <a:cs typeface="Calibri"/>
              </a:rPr>
              <a:t>,Resulting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</a:t>
            </a:r>
            <a:r>
              <a:rPr sz="1650" spc="-15" baseline="5050" dirty="0">
                <a:latin typeface="Calibri"/>
                <a:cs typeface="Calibri"/>
              </a:rPr>
              <a:t> open-circuit </a:t>
            </a:r>
            <a:r>
              <a:rPr sz="1100" dirty="0">
                <a:latin typeface="Calibri"/>
                <a:cs typeface="Calibri"/>
              </a:rPr>
              <a:t>equivalence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output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terminals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604" y="9607397"/>
            <a:ext cx="5889625" cy="458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91664">
              <a:lnSpc>
                <a:spcPct val="100000"/>
              </a:lnSpc>
              <a:spcBef>
                <a:spcPts val="480"/>
              </a:spcBef>
            </a:pP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For</a:t>
            </a:r>
            <a:r>
              <a:rPr sz="1650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the</a:t>
            </a:r>
            <a:r>
              <a:rPr sz="1650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CB</a:t>
            </a:r>
            <a:r>
              <a:rPr sz="1650" spc="-3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configuration,</a:t>
            </a:r>
            <a:r>
              <a:rPr sz="1650" spc="-22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values</a:t>
            </a:r>
            <a:r>
              <a:rPr sz="1650" spc="-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of</a:t>
            </a:r>
            <a:r>
              <a:rPr sz="1650" spc="-3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Z</a:t>
            </a:r>
            <a:r>
              <a:rPr sz="700" dirty="0">
                <a:solidFill>
                  <a:srgbClr val="374B80"/>
                </a:solidFill>
                <a:latin typeface="Calibri"/>
                <a:cs typeface="Calibri"/>
              </a:rPr>
              <a:t>o</a:t>
            </a:r>
            <a:r>
              <a:rPr sz="700" spc="9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are</a:t>
            </a:r>
            <a:r>
              <a:rPr sz="1650" spc="-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in</a:t>
            </a:r>
            <a:r>
              <a:rPr sz="1650" spc="-44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MΩ</a:t>
            </a:r>
            <a:r>
              <a:rPr sz="1650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range</a:t>
            </a:r>
            <a:r>
              <a:rPr sz="1650" spc="-30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for</a:t>
            </a:r>
            <a:r>
              <a:rPr sz="1650" spc="-7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CB</a:t>
            </a:r>
            <a:r>
              <a:rPr sz="1650" spc="-15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"/>
                <a:cs typeface="Calibri"/>
              </a:rPr>
              <a:t>the</a:t>
            </a:r>
            <a:r>
              <a:rPr sz="1650" spc="-30" baseline="50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650" spc="-15" baseline="5050" dirty="0">
                <a:solidFill>
                  <a:srgbClr val="374B80"/>
                </a:solidFill>
                <a:latin typeface="Calibri"/>
                <a:cs typeface="Calibri"/>
              </a:rPr>
              <a:t>input</a:t>
            </a:r>
            <a:endParaRPr sz="1650" baseline="5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impedance</a:t>
            </a:r>
            <a:r>
              <a:rPr sz="1100" spc="-2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is</a:t>
            </a: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relatively</a:t>
            </a:r>
            <a:r>
              <a:rPr sz="1100" spc="-2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small</a:t>
            </a:r>
            <a:r>
              <a:rPr sz="1100" spc="-1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the</a:t>
            </a:r>
            <a:r>
              <a:rPr sz="1100" spc="-2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output</a:t>
            </a: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impedance</a:t>
            </a:r>
            <a:r>
              <a:rPr sz="1100" spc="-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quite</a:t>
            </a:r>
            <a:r>
              <a:rPr sz="1100" spc="-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74B80"/>
                </a:solidFill>
                <a:latin typeface="Calibri"/>
                <a:cs typeface="Calibri"/>
              </a:rPr>
              <a:t>high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7409" y="4982336"/>
            <a:ext cx="1029715" cy="51168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9360" y="9307906"/>
            <a:ext cx="1363726" cy="487045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5676" y="2022093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8723" y="2886201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265" y="4349622"/>
            <a:ext cx="14712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baseline="5050" dirty="0">
                <a:latin typeface="Arial"/>
                <a:cs typeface="Arial"/>
              </a:rPr>
              <a:t>Fig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5-6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A</a:t>
            </a:r>
            <a:r>
              <a:rPr sz="700" b="1" i="1" dirty="0">
                <a:latin typeface="Arial"/>
                <a:cs typeface="Arial"/>
              </a:rPr>
              <a:t>v</a:t>
            </a:r>
            <a:r>
              <a:rPr sz="1650" b="1" i="1" baseline="5050" dirty="0">
                <a:latin typeface="Arial"/>
                <a:cs typeface="Arial"/>
              </a:rPr>
              <a:t>=V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1650" b="1" i="1" baseline="5050" dirty="0">
                <a:latin typeface="Arial"/>
                <a:cs typeface="Arial"/>
              </a:rPr>
              <a:t>/V</a:t>
            </a:r>
            <a:r>
              <a:rPr sz="700" b="1" i="1" dirty="0">
                <a:latin typeface="Arial"/>
                <a:cs typeface="Arial"/>
              </a:rPr>
              <a:t>i</a:t>
            </a:r>
            <a:r>
              <a:rPr sz="700" b="1" i="1" spc="10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37" baseline="5050" dirty="0">
                <a:latin typeface="Arial"/>
                <a:cs typeface="Arial"/>
              </a:rPr>
              <a:t> CB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901308"/>
            <a:ext cx="6509384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Fig</a:t>
            </a:r>
            <a:r>
              <a:rPr sz="1100" spc="-10" dirty="0">
                <a:latin typeface="Arial MT"/>
                <a:cs typeface="Arial MT"/>
              </a:rPr>
              <a:t> 5-</a:t>
            </a:r>
            <a:r>
              <a:rPr sz="1100" dirty="0">
                <a:latin typeface="Arial MT"/>
                <a:cs typeface="Arial MT"/>
              </a:rPr>
              <a:t>7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approximate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model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CB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npn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transistor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configuration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100">
              <a:latin typeface="Arial MT"/>
              <a:cs typeface="Arial MT"/>
            </a:endParaRPr>
          </a:p>
          <a:p>
            <a:pPr marL="84455" marR="5080" algn="just">
              <a:lnSpc>
                <a:spcPct val="95900"/>
              </a:lnSpc>
            </a:pPr>
            <a:r>
              <a:rPr sz="1650" b="1" baseline="5050" dirty="0">
                <a:latin typeface="Arial"/>
                <a:cs typeface="Arial"/>
              </a:rPr>
              <a:t>Example</a:t>
            </a:r>
            <a:r>
              <a:rPr sz="1650" b="1" spc="120" baseline="5050" dirty="0">
                <a:latin typeface="Arial"/>
                <a:cs typeface="Arial"/>
              </a:rPr>
              <a:t> </a:t>
            </a:r>
            <a:r>
              <a:rPr sz="1650" b="1" baseline="5050" dirty="0">
                <a:latin typeface="Arial"/>
                <a:cs typeface="Arial"/>
              </a:rPr>
              <a:t>3:</a:t>
            </a:r>
            <a:r>
              <a:rPr sz="1650" b="1" spc="135" baseline="5050" dirty="0">
                <a:latin typeface="Arial"/>
                <a:cs typeface="Arial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CB</a:t>
            </a:r>
            <a:r>
              <a:rPr sz="1650" spc="112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configuration</a:t>
            </a:r>
            <a:r>
              <a:rPr sz="1650" spc="12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with</a:t>
            </a:r>
            <a:r>
              <a:rPr sz="1650" spc="12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I</a:t>
            </a:r>
            <a:r>
              <a:rPr sz="700" b="1" dirty="0">
                <a:latin typeface="Arial"/>
                <a:cs typeface="Arial"/>
              </a:rPr>
              <a:t>E</a:t>
            </a:r>
            <a:r>
              <a:rPr sz="1650" baseline="5050" dirty="0">
                <a:latin typeface="Arial MT"/>
                <a:cs typeface="Arial MT"/>
              </a:rPr>
              <a:t>=4mA,</a:t>
            </a:r>
            <a:r>
              <a:rPr sz="1650" spc="112" baseline="5050" dirty="0">
                <a:latin typeface="Arial MT"/>
                <a:cs typeface="Arial MT"/>
              </a:rPr>
              <a:t> </a:t>
            </a:r>
            <a:r>
              <a:rPr sz="1650" spc="-89" baseline="5050" dirty="0">
                <a:latin typeface="Arial MT"/>
                <a:cs typeface="Arial MT"/>
              </a:rPr>
              <a:t>α=0.98,</a:t>
            </a:r>
            <a:r>
              <a:rPr sz="1650" spc="13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and</a:t>
            </a:r>
            <a:r>
              <a:rPr sz="1650" spc="12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an</a:t>
            </a:r>
            <a:r>
              <a:rPr sz="1650" spc="104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ac</a:t>
            </a:r>
            <a:r>
              <a:rPr sz="1650" spc="120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of</a:t>
            </a:r>
            <a:r>
              <a:rPr sz="1650" spc="13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2mV</a:t>
            </a:r>
            <a:r>
              <a:rPr sz="1650" spc="112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applied</a:t>
            </a:r>
            <a:r>
              <a:rPr sz="1650" spc="120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between</a:t>
            </a:r>
            <a:r>
              <a:rPr sz="1650" spc="12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the</a:t>
            </a:r>
            <a:r>
              <a:rPr sz="1650" spc="112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base</a:t>
            </a:r>
            <a:r>
              <a:rPr sz="1650" spc="104" baseline="5050" dirty="0">
                <a:latin typeface="Arial MT"/>
                <a:cs typeface="Arial MT"/>
              </a:rPr>
              <a:t> </a:t>
            </a:r>
            <a:r>
              <a:rPr sz="1650" spc="-37" baseline="5050" dirty="0">
                <a:latin typeface="Arial MT"/>
                <a:cs typeface="Arial MT"/>
              </a:rPr>
              <a:t>and </a:t>
            </a:r>
            <a:r>
              <a:rPr sz="1650" baseline="5050" dirty="0">
                <a:latin typeface="Arial MT"/>
                <a:cs typeface="Arial MT"/>
              </a:rPr>
              <a:t>emitter. Determine</a:t>
            </a:r>
            <a:r>
              <a:rPr sz="1650" spc="-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the</a:t>
            </a:r>
            <a:r>
              <a:rPr sz="1650" spc="7" baseline="5050" dirty="0">
                <a:latin typeface="Arial MT"/>
                <a:cs typeface="Arial MT"/>
              </a:rPr>
              <a:t> </a:t>
            </a:r>
            <a:r>
              <a:rPr sz="1650" b="1" baseline="5050" dirty="0">
                <a:latin typeface="Arial"/>
                <a:cs typeface="Arial"/>
              </a:rPr>
              <a:t>Z</a:t>
            </a:r>
            <a:r>
              <a:rPr sz="700" b="1" dirty="0">
                <a:latin typeface="Arial"/>
                <a:cs typeface="Arial"/>
              </a:rPr>
              <a:t>i</a:t>
            </a:r>
            <a:r>
              <a:rPr sz="700" b="1" spc="125" dirty="0">
                <a:latin typeface="Arial"/>
                <a:cs typeface="Arial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.</a:t>
            </a:r>
            <a:r>
              <a:rPr sz="1650" spc="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Calculate</a:t>
            </a:r>
            <a:r>
              <a:rPr sz="1650" spc="1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</a:t>
            </a:r>
            <a:r>
              <a:rPr sz="700" dirty="0">
                <a:latin typeface="Arial MT"/>
                <a:cs typeface="Arial MT"/>
              </a:rPr>
              <a:t>v</a:t>
            </a:r>
            <a:r>
              <a:rPr sz="700" spc="13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if</a:t>
            </a:r>
            <a:r>
              <a:rPr sz="1650" spc="1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</a:t>
            </a:r>
            <a:r>
              <a:rPr sz="1650" spc="1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load</a:t>
            </a:r>
            <a:r>
              <a:rPr sz="1650" spc="-1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of</a:t>
            </a:r>
            <a:r>
              <a:rPr sz="1650" spc="22" baseline="5050" dirty="0">
                <a:latin typeface="Arial MT"/>
                <a:cs typeface="Arial MT"/>
              </a:rPr>
              <a:t> </a:t>
            </a:r>
            <a:r>
              <a:rPr sz="1650" spc="-75" baseline="5050" dirty="0">
                <a:latin typeface="Arial MT"/>
                <a:cs typeface="Arial MT"/>
              </a:rPr>
              <a:t>0.56kΩ</a:t>
            </a:r>
            <a:r>
              <a:rPr sz="1650" spc="-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is</a:t>
            </a:r>
            <a:r>
              <a:rPr sz="1650" spc="1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connected</a:t>
            </a:r>
            <a:r>
              <a:rPr sz="1650" spc="-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to</a:t>
            </a:r>
            <a:r>
              <a:rPr sz="1650" spc="-30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the</a:t>
            </a:r>
            <a:r>
              <a:rPr sz="1650" spc="15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output terminals,</a:t>
            </a:r>
            <a:r>
              <a:rPr sz="1650" spc="-7" baseline="5050" dirty="0">
                <a:latin typeface="Arial MT"/>
                <a:cs typeface="Arial MT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find</a:t>
            </a:r>
            <a:r>
              <a:rPr sz="1650" spc="-7" baseline="5050" dirty="0">
                <a:latin typeface="Arial MT"/>
                <a:cs typeface="Arial MT"/>
              </a:rPr>
              <a:t> </a:t>
            </a:r>
            <a:r>
              <a:rPr sz="1650" spc="-37" baseline="5050" dirty="0">
                <a:latin typeface="Arial MT"/>
                <a:cs typeface="Arial MT"/>
              </a:rPr>
              <a:t>the </a:t>
            </a:r>
            <a:r>
              <a:rPr sz="1650" b="1" baseline="5050" dirty="0">
                <a:latin typeface="Arial"/>
                <a:cs typeface="Arial"/>
              </a:rPr>
              <a:t>Z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1650" baseline="5050" dirty="0">
                <a:latin typeface="Arial MT"/>
                <a:cs typeface="Arial MT"/>
              </a:rPr>
              <a:t>and</a:t>
            </a:r>
            <a:r>
              <a:rPr sz="1650" spc="7" baseline="5050" dirty="0">
                <a:latin typeface="Arial MT"/>
                <a:cs typeface="Arial MT"/>
              </a:rPr>
              <a:t> </a:t>
            </a:r>
            <a:r>
              <a:rPr sz="1650" b="1" spc="-37" baseline="5050" dirty="0">
                <a:latin typeface="Arial"/>
                <a:cs typeface="Arial"/>
              </a:rPr>
              <a:t>A</a:t>
            </a:r>
            <a:r>
              <a:rPr sz="700" b="1" spc="-25" dirty="0"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5023" y="6981189"/>
            <a:ext cx="3450590" cy="2833370"/>
            <a:chOff x="2295023" y="6981189"/>
            <a:chExt cx="3450590" cy="28333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7600" y="6981189"/>
              <a:ext cx="3066415" cy="1706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5023" y="8692514"/>
              <a:ext cx="3450456" cy="112166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06525" y="3263772"/>
            <a:ext cx="4974590" cy="2618105"/>
            <a:chOff x="1406525" y="3263772"/>
            <a:chExt cx="4974590" cy="26181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6525" y="4705095"/>
              <a:ext cx="4974336" cy="11765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4789" y="3263772"/>
              <a:ext cx="3303524" cy="148716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05793" y="810145"/>
            <a:ext cx="3227070" cy="2242820"/>
            <a:chOff x="1605793" y="810145"/>
            <a:chExt cx="3227070" cy="22428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2784" y="810145"/>
              <a:ext cx="3139565" cy="13780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5793" y="2223134"/>
              <a:ext cx="3145911" cy="829309"/>
            </a:xfrm>
            <a:prstGeom prst="rect">
              <a:avLst/>
            </a:prstGeom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3904" y="6638289"/>
            <a:ext cx="1866264" cy="2308860"/>
            <a:chOff x="2033904" y="6638289"/>
            <a:chExt cx="1866264" cy="2308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8084" y="6638289"/>
              <a:ext cx="1442085" cy="9309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3904" y="7604124"/>
              <a:ext cx="1576070" cy="134251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9632" y="659891"/>
            <a:ext cx="2078989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00" b="1" i="1" spc="-10" dirty="0">
                <a:latin typeface="Calibri"/>
                <a:cs typeface="Calibri"/>
              </a:rPr>
              <a:t>Common-Emitter </a:t>
            </a:r>
            <a:r>
              <a:rPr sz="1100" b="1" i="1" dirty="0">
                <a:latin typeface="Calibri"/>
                <a:cs typeface="Calibri"/>
              </a:rPr>
              <a:t>Configuration</a:t>
            </a:r>
            <a:r>
              <a:rPr sz="1100" b="1" i="1" spc="5" dirty="0">
                <a:latin typeface="Calibri"/>
                <a:cs typeface="Calibri"/>
              </a:rPr>
              <a:t> </a:t>
            </a:r>
            <a:r>
              <a:rPr sz="1100" b="1" i="1" spc="-20" dirty="0">
                <a:latin typeface="Calibri"/>
                <a:cs typeface="Calibri"/>
              </a:rPr>
              <a:t>(CE)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927861"/>
            <a:ext cx="6440170" cy="36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"/>
                <a:cs typeface="Calibri"/>
              </a:rPr>
              <a:t>For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CE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configuration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emitter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common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between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input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and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output</a:t>
            </a:r>
            <a:r>
              <a:rPr sz="1650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ports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amplifier.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Substituting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97" baseline="5050" dirty="0">
                <a:latin typeface="Calibri"/>
                <a:cs typeface="Calibri"/>
              </a:rPr>
              <a:t> </a:t>
            </a:r>
            <a:r>
              <a:rPr sz="1650" b="1" spc="-37" baseline="5050" dirty="0">
                <a:latin typeface="Calibri"/>
                <a:cs typeface="Calibri"/>
              </a:rPr>
              <a:t>r</a:t>
            </a:r>
            <a:r>
              <a:rPr sz="700" b="1" spc="-25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50" baseline="5050" dirty="0">
                <a:latin typeface="Calibri"/>
                <a:cs typeface="Calibri"/>
              </a:rPr>
              <a:t>equivalent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ckt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for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npn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transistor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will result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fig5-</a:t>
            </a:r>
            <a:r>
              <a:rPr sz="1650" baseline="5050" dirty="0">
                <a:latin typeface="Calibri"/>
                <a:cs typeface="Calibri"/>
              </a:rPr>
              <a:t>8,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I</a:t>
            </a:r>
            <a:r>
              <a:rPr sz="700" b="1" dirty="0">
                <a:latin typeface="Calibri"/>
                <a:cs typeface="Calibri"/>
              </a:rPr>
              <a:t>B</a:t>
            </a:r>
            <a:r>
              <a:rPr sz="700" b="1" spc="8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 the input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current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while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I</a:t>
            </a:r>
            <a:r>
              <a:rPr sz="700" b="1" dirty="0">
                <a:latin typeface="Calibri"/>
                <a:cs typeface="Calibri"/>
              </a:rPr>
              <a:t>C</a:t>
            </a:r>
            <a:r>
              <a:rPr sz="700" b="1" spc="9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 the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output</a:t>
            </a:r>
            <a:r>
              <a:rPr sz="1650" spc="-15" baseline="5050" dirty="0">
                <a:latin typeface="Calibri"/>
                <a:cs typeface="Calibri"/>
              </a:rPr>
              <a:t> current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059" y="2604261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8789" y="4273422"/>
            <a:ext cx="19443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CE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BJT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(b)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approximate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model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1583" y="6747128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4]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9401" y="8207501"/>
            <a:ext cx="19005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spc="-15" baseline="5050" dirty="0">
                <a:latin typeface="Arial"/>
                <a:cs typeface="Arial"/>
              </a:rPr>
              <a:t>Fig5-</a:t>
            </a:r>
            <a:r>
              <a:rPr sz="1650" i="1" baseline="5050" dirty="0">
                <a:latin typeface="Arial"/>
                <a:cs typeface="Arial"/>
              </a:rPr>
              <a:t>10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14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on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input </a:t>
            </a:r>
            <a:r>
              <a:rPr sz="1650" i="1" spc="-15" baseline="5050" dirty="0">
                <a:latin typeface="Arial"/>
                <a:cs typeface="Arial"/>
              </a:rPr>
              <a:t>impedance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932" y="9188957"/>
            <a:ext cx="6414770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650" baseline="5050" dirty="0">
                <a:latin typeface="Calibri"/>
                <a:cs typeface="Calibri"/>
              </a:rPr>
              <a:t>For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configuration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Z</a:t>
            </a:r>
            <a:r>
              <a:rPr sz="700" b="1" dirty="0">
                <a:latin typeface="Calibri"/>
                <a:cs typeface="Calibri"/>
              </a:rPr>
              <a:t>i</a:t>
            </a:r>
            <a:r>
              <a:rPr sz="700" b="1" spc="6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defined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βr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8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ranges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from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few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hundred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ohms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to the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kΩ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range,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with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maximums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spc="-37" baseline="5050" dirty="0">
                <a:latin typeface="Calibri"/>
                <a:cs typeface="Calibri"/>
              </a:rPr>
              <a:t>of</a:t>
            </a:r>
            <a:endParaRPr sz="1650" baseline="505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100" dirty="0">
                <a:latin typeface="Calibri"/>
                <a:cs typeface="Calibri"/>
              </a:rPr>
              <a:t>about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6-</a:t>
            </a:r>
            <a:r>
              <a:rPr sz="1100" dirty="0">
                <a:latin typeface="Calibri"/>
                <a:cs typeface="Calibri"/>
              </a:rPr>
              <a:t>7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kΩ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i="1" spc="-10" dirty="0">
                <a:latin typeface="Calibri"/>
                <a:cs typeface="Calibri"/>
              </a:rPr>
              <a:t>[5-</a:t>
            </a:r>
            <a:r>
              <a:rPr sz="1100" i="1" spc="-25" dirty="0">
                <a:latin typeface="Calibri"/>
                <a:cs typeface="Calibri"/>
              </a:rPr>
              <a:t>5]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0039" y="9539477"/>
            <a:ext cx="1121314" cy="40830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18819" y="1468119"/>
            <a:ext cx="4053204" cy="5076825"/>
            <a:chOff x="718819" y="1468119"/>
            <a:chExt cx="4053204" cy="50768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9159" y="1468119"/>
              <a:ext cx="963294" cy="3702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6259" y="1839594"/>
              <a:ext cx="1652269" cy="5943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0065" y="2435224"/>
              <a:ext cx="1079500" cy="4171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819" y="2887344"/>
              <a:ext cx="3365241" cy="14611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8040" y="4383404"/>
              <a:ext cx="1109980" cy="4235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0859" y="4809489"/>
              <a:ext cx="1701164" cy="3060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4159" y="5116829"/>
              <a:ext cx="1926589" cy="14281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27372" y="4186554"/>
            <a:ext cx="581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Calibri"/>
                <a:cs typeface="Calibri"/>
              </a:rPr>
              <a:t>Fig5-</a:t>
            </a:r>
            <a:r>
              <a:rPr sz="1200" i="1" spc="-20" dirty="0">
                <a:latin typeface="Calibri"/>
                <a:cs typeface="Calibri"/>
              </a:rPr>
              <a:t>8(a)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93134" y="6382892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Fig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5-</a:t>
            </a:r>
            <a:r>
              <a:rPr sz="1200" i="1" spc="-5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0713" y="6395084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baseline="4629" dirty="0">
                <a:latin typeface="Calibri"/>
                <a:cs typeface="Calibri"/>
              </a:rPr>
              <a:t>Z</a:t>
            </a:r>
            <a:r>
              <a:rPr sz="800" b="1" i="1" dirty="0">
                <a:latin typeface="Calibri"/>
                <a:cs typeface="Calibri"/>
              </a:rPr>
              <a:t>i</a:t>
            </a:r>
            <a:r>
              <a:rPr sz="800" b="1" i="1" spc="40" dirty="0">
                <a:latin typeface="Calibri"/>
                <a:cs typeface="Calibri"/>
              </a:rPr>
              <a:t> </a:t>
            </a:r>
            <a:r>
              <a:rPr sz="1800" i="1" spc="-15" baseline="4629" dirty="0">
                <a:latin typeface="Calibri"/>
                <a:cs typeface="Calibri"/>
              </a:rPr>
              <a:t>using</a:t>
            </a:r>
            <a:endParaRPr sz="1800" baseline="4629">
              <a:latin typeface="Calibri"/>
              <a:cs typeface="Calibri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14348"/>
            <a:ext cx="5769610" cy="365125"/>
          </a:xfrm>
          <a:custGeom>
            <a:avLst/>
            <a:gdLst/>
            <a:ahLst/>
            <a:cxnLst/>
            <a:rect l="l" t="t" r="r" b="b"/>
            <a:pathLst>
              <a:path w="5769609" h="365125">
                <a:moveTo>
                  <a:pt x="5769229" y="0"/>
                </a:moveTo>
                <a:lnTo>
                  <a:pt x="0" y="0"/>
                </a:lnTo>
                <a:lnTo>
                  <a:pt x="0" y="364540"/>
                </a:lnTo>
                <a:lnTo>
                  <a:pt x="5769229" y="364540"/>
                </a:lnTo>
                <a:lnTo>
                  <a:pt x="5769229" y="0"/>
                </a:lnTo>
                <a:close/>
              </a:path>
            </a:pathLst>
          </a:custGeom>
          <a:solidFill>
            <a:srgbClr val="FFE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6629" y="914348"/>
            <a:ext cx="3068955" cy="2628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OPERATIONAL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AMPLIFIER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416" y="1176781"/>
            <a:ext cx="5769610" cy="350520"/>
          </a:xfrm>
          <a:prstGeom prst="rect">
            <a:avLst/>
          </a:prstGeom>
          <a:solidFill>
            <a:srgbClr val="FFEED4"/>
          </a:solidFill>
        </p:spPr>
        <p:txBody>
          <a:bodyPr vert="horz" wrap="square" lIns="0" tIns="895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705"/>
              </a:spcBef>
            </a:pP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operational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coupled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gain.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904" y="1502410"/>
            <a:ext cx="5835650" cy="25158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0800" marR="120014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Op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basically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multistage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number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stages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interconnected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each </a:t>
            </a:r>
            <a:r>
              <a:rPr sz="1000" dirty="0">
                <a:latin typeface="Times New Roman"/>
                <a:cs typeface="Times New Roman"/>
              </a:rPr>
              <a:t>other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complicated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manner.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internal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consists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many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transistors,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FETs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resistors.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this </a:t>
            </a:r>
            <a:r>
              <a:rPr sz="1000" dirty="0">
                <a:latin typeface="Times New Roman"/>
                <a:cs typeface="Times New Roman"/>
              </a:rPr>
              <a:t>occupies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little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space.</a:t>
            </a:r>
            <a:endParaRPr sz="1000">
              <a:latin typeface="Times New Roman"/>
              <a:cs typeface="Times New Roman"/>
            </a:endParaRPr>
          </a:p>
          <a:p>
            <a:pPr marL="50800" marR="292100">
              <a:lnSpc>
                <a:spcPts val="115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So,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packed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package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available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Integrated</a:t>
            </a:r>
            <a:r>
              <a:rPr sz="1000" spc="-10" dirty="0">
                <a:latin typeface="Times New Roman"/>
                <a:cs typeface="Times New Roman"/>
                <a:hlinkClick r:id="rId3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Circuit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(IC)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form.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denote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configured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perform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various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like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amplification, </a:t>
            </a:r>
            <a:r>
              <a:rPr sz="1000" dirty="0">
                <a:latin typeface="Times New Roman"/>
                <a:cs typeface="Times New Roman"/>
              </a:rPr>
              <a:t>subtraction,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differentiation,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addition,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integration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etc.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example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popular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4"/>
              </a:rPr>
              <a:t>IC</a:t>
            </a:r>
            <a:r>
              <a:rPr sz="1000" spc="-25" dirty="0">
                <a:latin typeface="Times New Roman"/>
                <a:cs typeface="Times New Roman"/>
                <a:hlinkClick r:id="rId4"/>
              </a:rPr>
              <a:t> </a:t>
            </a:r>
            <a:r>
              <a:rPr sz="1000" spc="-20" dirty="0">
                <a:latin typeface="Times New Roman"/>
                <a:cs typeface="Times New Roman"/>
                <a:hlinkClick r:id="rId4"/>
              </a:rPr>
              <a:t>741.</a:t>
            </a:r>
            <a:endParaRPr sz="10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95900"/>
              </a:lnSpc>
              <a:spcBef>
                <a:spcPts val="1115"/>
              </a:spcBef>
            </a:pP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impedance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low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impedance.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Typical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operational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provide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amplitude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(amplitude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polarity),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oscillators,filter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circuits,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many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instrumentation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circuits.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contains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number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differential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stages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achieve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very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given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below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shows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basic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op-amp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with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would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result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differential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stage.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terminal,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marked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negative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(-</a:t>
            </a:r>
            <a:r>
              <a:rPr sz="1000" dirty="0">
                <a:latin typeface="Times New Roman"/>
                <a:cs typeface="Times New Roman"/>
              </a:rPr>
              <a:t>)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inverting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marked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positive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(+)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non-</a:t>
            </a:r>
            <a:r>
              <a:rPr sz="1000" spc="-10" dirty="0">
                <a:latin typeface="Times New Roman"/>
                <a:cs typeface="Times New Roman"/>
              </a:rPr>
              <a:t>inverting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operational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amplifier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(-)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amplified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180</a:t>
            </a:r>
            <a:r>
              <a:rPr sz="975" baseline="29914" dirty="0">
                <a:latin typeface="Times New Roman"/>
                <a:cs typeface="Times New Roman"/>
              </a:rPr>
              <a:t>o</a:t>
            </a:r>
            <a:r>
              <a:rPr sz="975" spc="225" baseline="299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phase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concerning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signal.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non-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(+)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obtained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phase,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i.e</a:t>
            </a:r>
            <a:endParaRPr sz="1000">
              <a:latin typeface="Times New Roman"/>
              <a:cs typeface="Times New Roman"/>
            </a:endParaRPr>
          </a:p>
          <a:p>
            <a:pPr marL="50800" algn="just">
              <a:lnSpc>
                <a:spcPts val="1150"/>
              </a:lnSpc>
            </a:pPr>
            <a:r>
              <a:rPr sz="100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phase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shift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respect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op-amp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also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terminals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524880"/>
            <a:ext cx="5582920" cy="65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95"/>
              </a:spcBef>
            </a:pPr>
            <a:r>
              <a:rPr sz="1000" spc="-5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85"/>
              </a:lnSpc>
            </a:pP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Single-</a:t>
            </a:r>
            <a:r>
              <a:rPr sz="1200" dirty="0">
                <a:solidFill>
                  <a:srgbClr val="00A9EB"/>
                </a:solidFill>
                <a:latin typeface="Times New Roman"/>
                <a:cs typeface="Times New Roman"/>
              </a:rPr>
              <a:t>Ended</a:t>
            </a:r>
            <a:r>
              <a:rPr sz="1200" spc="-5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Input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200"/>
              </a:lnSpc>
              <a:spcBef>
                <a:spcPts val="70"/>
              </a:spcBef>
            </a:pPr>
            <a:r>
              <a:rPr sz="1050" spc="-10" dirty="0">
                <a:latin typeface="Times New Roman"/>
                <a:cs typeface="Times New Roman"/>
              </a:rPr>
              <a:t>Single-</a:t>
            </a:r>
            <a:r>
              <a:rPr sz="1050" dirty="0">
                <a:latin typeface="Times New Roman"/>
                <a:cs typeface="Times New Roman"/>
              </a:rPr>
              <a:t>ended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operation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results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when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 connected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one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other</a:t>
            </a:r>
            <a:r>
              <a:rPr sz="1050" spc="-10" dirty="0">
                <a:latin typeface="Times New Roman"/>
                <a:cs typeface="Times New Roman"/>
              </a:rPr>
              <a:t> input </a:t>
            </a:r>
            <a:r>
              <a:rPr sz="1050" dirty="0">
                <a:latin typeface="Times New Roman"/>
                <a:cs typeface="Times New Roman"/>
              </a:rPr>
              <a:t>connected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ground.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Figure below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shows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-10" dirty="0">
                <a:latin typeface="Times New Roman"/>
                <a:cs typeface="Times New Roman"/>
              </a:rPr>
              <a:t> connected.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305038"/>
            <a:ext cx="576008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20"/>
              </a:lnSpc>
              <a:spcBef>
                <a:spcPts val="100"/>
              </a:spcBef>
            </a:pP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Double-</a:t>
            </a:r>
            <a:r>
              <a:rPr sz="1200" dirty="0">
                <a:solidFill>
                  <a:srgbClr val="00A9EB"/>
                </a:solidFill>
                <a:latin typeface="Times New Roman"/>
                <a:cs typeface="Times New Roman"/>
              </a:rPr>
              <a:t>Ended</a:t>
            </a:r>
            <a:r>
              <a:rPr sz="1200" spc="-30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9EB"/>
                </a:solidFill>
                <a:latin typeface="Times New Roman"/>
                <a:cs typeface="Times New Roman"/>
              </a:rPr>
              <a:t>(Differential)</a:t>
            </a:r>
            <a:r>
              <a:rPr sz="1200" spc="-35" dirty="0">
                <a:solidFill>
                  <a:srgbClr val="00A9EB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9EB"/>
                </a:solidFill>
                <a:latin typeface="Times New Roman"/>
                <a:cs typeface="Times New Roman"/>
              </a:rPr>
              <a:t>Input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6000"/>
              </a:lnSpc>
              <a:spcBef>
                <a:spcPts val="30"/>
              </a:spcBef>
            </a:pP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addition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using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only one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input,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it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possible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apply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each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input—this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being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double-ended </a:t>
            </a:r>
            <a:r>
              <a:rPr sz="1050" dirty="0">
                <a:latin typeface="Times New Roman"/>
                <a:cs typeface="Times New Roman"/>
              </a:rPr>
              <a:t>operation. Figure(a)</a:t>
            </a:r>
            <a:r>
              <a:rPr sz="1050" spc="26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below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shows an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input,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V</a:t>
            </a:r>
            <a:r>
              <a:rPr sz="700" b="1" i="1" dirty="0">
                <a:latin typeface="Times New Roman"/>
                <a:cs typeface="Times New Roman"/>
              </a:rPr>
              <a:t>d</a:t>
            </a:r>
            <a:r>
              <a:rPr sz="1050" dirty="0">
                <a:latin typeface="Times New Roman"/>
                <a:cs typeface="Times New Roman"/>
              </a:rPr>
              <a:t>, applied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between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two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input terminals (recall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 </a:t>
            </a:r>
            <a:r>
              <a:rPr sz="1050" spc="-10" dirty="0">
                <a:latin typeface="Times New Roman"/>
                <a:cs typeface="Times New Roman"/>
              </a:rPr>
              <a:t>neither </a:t>
            </a:r>
            <a:r>
              <a:rPr sz="1050" dirty="0">
                <a:latin typeface="Times New Roman"/>
                <a:cs typeface="Times New Roman"/>
              </a:rPr>
              <a:t>input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is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at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ground),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resulting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amplified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output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in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phase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with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that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applied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between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plus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and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minus </a:t>
            </a:r>
            <a:r>
              <a:rPr sz="1050" dirty="0">
                <a:latin typeface="Times New Roman"/>
                <a:cs typeface="Times New Roman"/>
              </a:rPr>
              <a:t>inputs.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Figure(b)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below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shows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same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action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resulting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when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two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separate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signals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are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applied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inputs, </a:t>
            </a:r>
            <a:r>
              <a:rPr sz="1050" dirty="0">
                <a:latin typeface="Times New Roman"/>
                <a:cs typeface="Times New Roman"/>
              </a:rPr>
              <a:t>the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difference signal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being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V</a:t>
            </a:r>
            <a:r>
              <a:rPr sz="900" b="1" i="1" dirty="0">
                <a:latin typeface="Times New Roman"/>
                <a:cs typeface="Times New Roman"/>
              </a:rPr>
              <a:t>i</a:t>
            </a:r>
            <a:r>
              <a:rPr sz="900" b="1" dirty="0">
                <a:latin typeface="Times New Roman"/>
                <a:cs typeface="Times New Roman"/>
              </a:rPr>
              <a:t>1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Arial MT"/>
                <a:cs typeface="Arial MT"/>
              </a:rPr>
              <a:t>-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i="1" spc="-20" dirty="0">
                <a:latin typeface="Times New Roman"/>
                <a:cs typeface="Times New Roman"/>
              </a:rPr>
              <a:t>V</a:t>
            </a:r>
            <a:r>
              <a:rPr sz="900" b="1" i="1" spc="-20" dirty="0">
                <a:latin typeface="Times New Roman"/>
                <a:cs typeface="Times New Roman"/>
              </a:rPr>
              <a:t>i</a:t>
            </a:r>
            <a:r>
              <a:rPr sz="900" b="1" spc="-20" dirty="0">
                <a:latin typeface="Times New Roman"/>
                <a:cs typeface="Times New Roman"/>
              </a:rPr>
              <a:t>2</a:t>
            </a:r>
            <a:r>
              <a:rPr sz="1050" spc="-20" dirty="0"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1224" y="4123557"/>
            <a:ext cx="3658352" cy="14049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6175900"/>
            <a:ext cx="5704008" cy="1952667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5601" y="1714245"/>
            <a:ext cx="539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10" dirty="0">
                <a:latin typeface="Arial"/>
                <a:cs typeface="Arial"/>
              </a:rPr>
              <a:t> 5-</a:t>
            </a:r>
            <a:r>
              <a:rPr sz="1100" i="1" spc="-2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2925" y="1726437"/>
            <a:ext cx="1214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700" b="1" i="1" spc="8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equivalent</a:t>
            </a:r>
            <a:r>
              <a:rPr sz="1650" i="1" spc="-52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circuit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5809" y="3394074"/>
            <a:ext cx="24599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Fig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5-12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Determining</a:t>
            </a:r>
            <a:r>
              <a:rPr sz="1650" i="1" baseline="5050" dirty="0">
                <a:latin typeface="Arial"/>
                <a:cs typeface="Arial"/>
              </a:rPr>
              <a:t> A</a:t>
            </a:r>
            <a:r>
              <a:rPr sz="700" i="1" dirty="0">
                <a:latin typeface="Arial"/>
                <a:cs typeface="Arial"/>
              </a:rPr>
              <a:t>v</a:t>
            </a:r>
            <a:r>
              <a:rPr sz="700" i="1" spc="10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&amp; A</a:t>
            </a:r>
            <a:r>
              <a:rPr sz="700" i="1" dirty="0">
                <a:latin typeface="Arial"/>
                <a:cs typeface="Arial"/>
              </a:rPr>
              <a:t>i</a:t>
            </a:r>
            <a:r>
              <a:rPr sz="700" i="1" spc="114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spc="-37" baseline="5050" dirty="0">
                <a:latin typeface="Arial"/>
                <a:cs typeface="Arial"/>
              </a:rPr>
              <a:t>CE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0059" y="5212460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6]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916" y="6076568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7]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6746" y="7262621"/>
            <a:ext cx="14941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CE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932" y="7596377"/>
            <a:ext cx="47859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Arial"/>
                <a:cs typeface="Arial"/>
              </a:rPr>
              <a:t>Example</a:t>
            </a:r>
            <a:r>
              <a:rPr sz="1650" b="1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4: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β=120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and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1650" i="1" baseline="5050" dirty="0">
                <a:latin typeface="Arial"/>
                <a:cs typeface="Arial"/>
              </a:rPr>
              <a:t>=3.2mA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CE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configuration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with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1650" b="1" i="1" baseline="5050" dirty="0">
                <a:latin typeface="Arial"/>
                <a:cs typeface="Arial"/>
              </a:rPr>
              <a:t>=∞</a:t>
            </a:r>
            <a:r>
              <a:rPr sz="1650" i="1" baseline="5050" dirty="0">
                <a:latin typeface="Arial"/>
                <a:cs typeface="Arial"/>
              </a:rPr>
              <a:t>Ω, </a:t>
            </a:r>
            <a:r>
              <a:rPr sz="1650" i="1" spc="-15" baseline="5050" dirty="0">
                <a:latin typeface="Arial"/>
                <a:cs typeface="Arial"/>
              </a:rPr>
              <a:t>determine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000" y="9643364"/>
            <a:ext cx="4345305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Common-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Collector</a:t>
            </a:r>
            <a:r>
              <a:rPr sz="1100" spc="5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Configuration</a:t>
            </a:r>
            <a:r>
              <a:rPr sz="1100" spc="5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74B80"/>
                </a:solidFill>
                <a:latin typeface="Calibri"/>
                <a:cs typeface="Calibri"/>
              </a:rPr>
              <a:t>(CC)</a:t>
            </a:r>
            <a:endParaRPr sz="11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40"/>
              </a:spcBef>
            </a:pPr>
            <a:r>
              <a:rPr sz="1100" dirty="0">
                <a:latin typeface="Calibri"/>
                <a:cs typeface="Calibri"/>
              </a:rPr>
              <a:t>For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configuration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model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configuration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normally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applied.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594" y="7775575"/>
            <a:ext cx="4464050" cy="1731010"/>
            <a:chOff x="767594" y="7775575"/>
            <a:chExt cx="4464050" cy="173101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594" y="7775575"/>
              <a:ext cx="1950961" cy="4121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9850" y="8188959"/>
              <a:ext cx="2621279" cy="131762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210" y="734567"/>
            <a:ext cx="1316101" cy="114554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259" y="2151760"/>
            <a:ext cx="2974345" cy="13713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1739" y="3822064"/>
            <a:ext cx="3462756" cy="14691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75304" y="5412739"/>
            <a:ext cx="1365745" cy="78686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3955" y="6371630"/>
            <a:ext cx="2682613" cy="104897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891153" y="7265669"/>
            <a:ext cx="1045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baseline="4629" dirty="0">
                <a:latin typeface="Calibri"/>
                <a:cs typeface="Calibri"/>
              </a:rPr>
              <a:t>Fig5-</a:t>
            </a:r>
            <a:r>
              <a:rPr sz="1800" i="1" baseline="4629" dirty="0">
                <a:latin typeface="Calibri"/>
                <a:cs typeface="Calibri"/>
              </a:rPr>
              <a:t>13</a:t>
            </a:r>
            <a:r>
              <a:rPr sz="1800" i="1" spc="15" baseline="4629" dirty="0">
                <a:latin typeface="Calibri"/>
                <a:cs typeface="Calibri"/>
              </a:rPr>
              <a:t> </a:t>
            </a:r>
            <a:r>
              <a:rPr sz="1800" b="1" i="1" baseline="4629" dirty="0">
                <a:latin typeface="Calibri"/>
                <a:cs typeface="Calibri"/>
              </a:rPr>
              <a:t>r</a:t>
            </a:r>
            <a:r>
              <a:rPr sz="800" b="1" i="1" dirty="0">
                <a:latin typeface="Calibri"/>
                <a:cs typeface="Calibri"/>
              </a:rPr>
              <a:t>e</a:t>
            </a:r>
            <a:r>
              <a:rPr sz="800" b="1" i="1" spc="85" dirty="0">
                <a:latin typeface="Calibri"/>
                <a:cs typeface="Calibri"/>
              </a:rPr>
              <a:t> </a:t>
            </a:r>
            <a:r>
              <a:rPr sz="1800" i="1" spc="-30" baseline="4629" dirty="0">
                <a:latin typeface="Calibri"/>
                <a:cs typeface="Calibri"/>
              </a:rPr>
              <a:t>model</a:t>
            </a:r>
            <a:endParaRPr sz="1800" baseline="4629">
              <a:latin typeface="Calibri"/>
              <a:cs typeface="Calibri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" y="659891"/>
            <a:ext cx="249491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Hybrid</a:t>
            </a: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 (h-parameter)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Equivalent</a:t>
            </a:r>
            <a:r>
              <a:rPr sz="1100" spc="-20" dirty="0">
                <a:solidFill>
                  <a:srgbClr val="374B80"/>
                </a:solidFill>
                <a:latin typeface="Calibri"/>
                <a:cs typeface="Calibri"/>
              </a:rPr>
              <a:t> Model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827023"/>
            <a:ext cx="6442075" cy="875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8255" algn="just">
              <a:lnSpc>
                <a:spcPct val="98300"/>
              </a:lnSpc>
              <a:spcBef>
                <a:spcPts val="125"/>
              </a:spcBef>
            </a:pP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e</a:t>
            </a:r>
            <a:r>
              <a:rPr sz="700" b="1" spc="6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model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for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transistor</a:t>
            </a:r>
            <a:r>
              <a:rPr sz="1650" spc="-6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sensitive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to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dc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level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6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operation</a:t>
            </a:r>
            <a:r>
              <a:rPr sz="1650" spc="-6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of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amplifier.</a:t>
            </a:r>
            <a:r>
              <a:rPr sz="1650" spc="-6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For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hybrid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equivalent</a:t>
            </a:r>
            <a:r>
              <a:rPr sz="1650" spc="-5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model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parameters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defined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operating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point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may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may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not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reflect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actual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operating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conditions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of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amplifier.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For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basic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three-</a:t>
            </a:r>
            <a:r>
              <a:rPr sz="1100" dirty="0">
                <a:latin typeface="Calibri"/>
                <a:cs typeface="Calibri"/>
              </a:rPr>
              <a:t>terminal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electronic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device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two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(pairs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terminals)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interest.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set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at</a:t>
            </a:r>
            <a:r>
              <a:rPr sz="1100" b="1" spc="45" dirty="0">
                <a:latin typeface="Calibri"/>
                <a:cs typeface="Calibri"/>
              </a:rPr>
              <a:t> </a:t>
            </a:r>
            <a:r>
              <a:rPr sz="1100" b="1" spc="-25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left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represent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input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terminals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the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right,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the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output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terminals.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3054" y="3094456"/>
            <a:ext cx="3692525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marR="5080" indent="-655955">
              <a:lnSpc>
                <a:spcPct val="117300"/>
              </a:lnSpc>
              <a:spcBef>
                <a:spcPts val="95"/>
              </a:spcBef>
            </a:pPr>
            <a:r>
              <a:rPr sz="1100" i="1" spc="-10" dirty="0">
                <a:latin typeface="Calibri"/>
                <a:cs typeface="Calibri"/>
              </a:rPr>
              <a:t>Fig5-</a:t>
            </a:r>
            <a:r>
              <a:rPr sz="1100" i="1" dirty="0">
                <a:latin typeface="Calibri"/>
                <a:cs typeface="Calibri"/>
              </a:rPr>
              <a:t>14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Two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port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system For</a:t>
            </a:r>
            <a:r>
              <a:rPr sz="1100" i="1" spc="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each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set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terminals,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there</a:t>
            </a:r>
            <a:r>
              <a:rPr sz="1100" i="1" spc="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are</a:t>
            </a:r>
            <a:r>
              <a:rPr sz="1100" b="1" i="1" spc="-5" dirty="0">
                <a:latin typeface="Calibri"/>
                <a:cs typeface="Calibri"/>
              </a:rPr>
              <a:t> </a:t>
            </a:r>
            <a:r>
              <a:rPr sz="1100" b="1" i="1" spc="-25" dirty="0">
                <a:latin typeface="Calibri"/>
                <a:cs typeface="Calibri"/>
              </a:rPr>
              <a:t>two </a:t>
            </a:r>
            <a:r>
              <a:rPr sz="1100" b="1" i="1" dirty="0">
                <a:latin typeface="Calibri"/>
                <a:cs typeface="Calibri"/>
              </a:rPr>
              <a:t>variables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of</a:t>
            </a:r>
            <a:r>
              <a:rPr sz="1100" b="1" i="1" spc="1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interest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932" y="3836034"/>
            <a:ext cx="6439535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68695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8a]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00">
              <a:latin typeface="Arial"/>
              <a:cs typeface="Arial"/>
            </a:endParaRPr>
          </a:p>
          <a:p>
            <a:pPr marL="6022975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8b]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parameters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relating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four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variables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are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called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h-parameters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from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word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hybrid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(V&amp;</a:t>
            </a:r>
            <a:r>
              <a:rPr sz="1100" i="1" spc="-60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I)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50" i="1" baseline="5050" dirty="0">
                <a:latin typeface="Calibri"/>
                <a:cs typeface="Calibri"/>
              </a:rPr>
              <a:t>Set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1650" b="1" i="1" baseline="5050" dirty="0">
                <a:latin typeface="Calibri"/>
                <a:cs typeface="Calibri"/>
              </a:rPr>
              <a:t>=0</a:t>
            </a:r>
            <a:r>
              <a:rPr sz="1650" i="1" baseline="5050" dirty="0">
                <a:latin typeface="Calibri"/>
                <a:cs typeface="Calibri"/>
              </a:rPr>
              <a:t>(short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circuit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output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terminals)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solve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spc="-15" baseline="5050" dirty="0">
                <a:latin typeface="Calibri"/>
                <a:cs typeface="Calibri"/>
              </a:rPr>
              <a:t>Eq[5-</a:t>
            </a:r>
            <a:r>
              <a:rPr sz="1650" i="1" baseline="5050" dirty="0">
                <a:latin typeface="Calibri"/>
                <a:cs typeface="Calibri"/>
              </a:rPr>
              <a:t>8a]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h</a:t>
            </a:r>
            <a:r>
              <a:rPr sz="700" b="1" i="1" spc="-25" dirty="0">
                <a:latin typeface="Calibri"/>
                <a:cs typeface="Calibri"/>
              </a:rPr>
              <a:t>11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5735192"/>
            <a:ext cx="538353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0">
              <a:lnSpc>
                <a:spcPct val="100000"/>
              </a:lnSpc>
              <a:spcBef>
                <a:spcPts val="105"/>
              </a:spcBef>
            </a:pPr>
            <a:r>
              <a:rPr sz="1650" b="1" baseline="5050" dirty="0">
                <a:latin typeface="Calibri"/>
                <a:cs typeface="Calibri"/>
              </a:rPr>
              <a:t>=h</a:t>
            </a:r>
            <a:r>
              <a:rPr sz="700" b="1" dirty="0">
                <a:latin typeface="Calibri"/>
                <a:cs typeface="Calibri"/>
              </a:rPr>
              <a:t>i</a:t>
            </a:r>
            <a:r>
              <a:rPr sz="1650" b="1" baseline="5050" dirty="0">
                <a:latin typeface="Calibri"/>
                <a:cs typeface="Calibri"/>
              </a:rPr>
              <a:t>(Ω)</a:t>
            </a:r>
            <a:r>
              <a:rPr sz="1650" b="1" spc="-6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short</a:t>
            </a:r>
            <a:r>
              <a:rPr sz="1650" b="1" spc="-6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circuit</a:t>
            </a:r>
            <a:r>
              <a:rPr sz="1650" b="1" spc="-5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input</a:t>
            </a:r>
            <a:r>
              <a:rPr sz="1650" b="1" spc="-6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impedance</a:t>
            </a:r>
            <a:r>
              <a:rPr sz="1650" b="1" spc="-75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parameter</a:t>
            </a:r>
            <a:endParaRPr sz="1650" baseline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50" i="1" baseline="5050" dirty="0">
                <a:latin typeface="Calibri"/>
                <a:cs typeface="Calibri"/>
              </a:rPr>
              <a:t>Set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I</a:t>
            </a:r>
            <a:r>
              <a:rPr sz="700" b="1" i="1" dirty="0">
                <a:latin typeface="Calibri"/>
                <a:cs typeface="Calibri"/>
              </a:rPr>
              <a:t>i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equal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to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zero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by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opening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input,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following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will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h</a:t>
            </a:r>
            <a:r>
              <a:rPr sz="700" b="1" i="1" spc="-25" dirty="0">
                <a:latin typeface="Calibri"/>
                <a:cs typeface="Calibri"/>
              </a:rPr>
              <a:t>12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6766940"/>
            <a:ext cx="5394960" cy="550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18740">
              <a:lnSpc>
                <a:spcPct val="100000"/>
              </a:lnSpc>
              <a:spcBef>
                <a:spcPts val="105"/>
              </a:spcBef>
              <a:tabLst>
                <a:tab pos="2974340" algn="l"/>
              </a:tabLst>
            </a:pPr>
            <a:r>
              <a:rPr sz="1650" b="1" spc="-37" baseline="5050" dirty="0">
                <a:latin typeface="Calibri"/>
                <a:cs typeface="Calibri"/>
              </a:rPr>
              <a:t>=h</a:t>
            </a:r>
            <a:r>
              <a:rPr sz="700" b="1" spc="-25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1650" b="1" baseline="5050" dirty="0">
                <a:latin typeface="Calibri"/>
                <a:cs typeface="Calibri"/>
              </a:rPr>
              <a:t>open</a:t>
            </a:r>
            <a:r>
              <a:rPr sz="1650" b="1" spc="-3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circuit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reverse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transfer</a:t>
            </a:r>
            <a:r>
              <a:rPr sz="1650" b="1" spc="-7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voltage</a:t>
            </a:r>
            <a:r>
              <a:rPr sz="1650" b="1" spc="-82" baseline="5050" dirty="0">
                <a:latin typeface="Calibri"/>
                <a:cs typeface="Calibri"/>
              </a:rPr>
              <a:t> </a:t>
            </a:r>
            <a:r>
              <a:rPr sz="1650" b="1" spc="-30" baseline="5050" dirty="0">
                <a:latin typeface="Calibri"/>
                <a:cs typeface="Calibri"/>
              </a:rPr>
              <a:t>ratio</a:t>
            </a:r>
            <a:endParaRPr sz="1650" baseline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b="1" i="1" spc="-15" baseline="5050" dirty="0">
                <a:latin typeface="Calibri"/>
                <a:cs typeface="Calibri"/>
              </a:rPr>
              <a:t>Eq[5-</a:t>
            </a:r>
            <a:r>
              <a:rPr sz="1650" b="1" i="1" baseline="5050" dirty="0">
                <a:latin typeface="Calibri"/>
                <a:cs typeface="Calibri"/>
              </a:rPr>
              <a:t>8b]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1650" b="1" i="1" baseline="5050" dirty="0">
                <a:latin typeface="Calibri"/>
                <a:cs typeface="Calibri"/>
              </a:rPr>
              <a:t>=0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by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shorting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the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output</a:t>
            </a:r>
            <a:r>
              <a:rPr sz="1650" b="1" i="1" spc="-15" baseline="5050" dirty="0">
                <a:latin typeface="Calibri"/>
                <a:cs typeface="Calibri"/>
              </a:rPr>
              <a:t> terminals,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will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result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for</a:t>
            </a:r>
            <a:r>
              <a:rPr sz="1650" b="1" i="1" spc="-37" baseline="5050" dirty="0">
                <a:latin typeface="Calibri"/>
                <a:cs typeface="Calibri"/>
              </a:rPr>
              <a:t> h</a:t>
            </a:r>
            <a:r>
              <a:rPr sz="700" b="1" i="1" spc="-25" dirty="0">
                <a:latin typeface="Calibri"/>
                <a:cs typeface="Calibri"/>
              </a:rPr>
              <a:t>21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932" y="7835645"/>
            <a:ext cx="520573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6990">
              <a:lnSpc>
                <a:spcPct val="100000"/>
              </a:lnSpc>
              <a:spcBef>
                <a:spcPts val="100"/>
              </a:spcBef>
              <a:tabLst>
                <a:tab pos="2934335" algn="l"/>
              </a:tabLst>
            </a:pPr>
            <a:r>
              <a:rPr sz="1650" b="1" spc="-37" baseline="5050" dirty="0">
                <a:latin typeface="Calibri"/>
                <a:cs typeface="Calibri"/>
              </a:rPr>
              <a:t>=h</a:t>
            </a:r>
            <a:r>
              <a:rPr sz="700" b="1" spc="-25" dirty="0">
                <a:latin typeface="Calibri"/>
                <a:cs typeface="Calibri"/>
              </a:rPr>
              <a:t>f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1650" b="1" baseline="5050" dirty="0">
                <a:latin typeface="Calibri"/>
                <a:cs typeface="Calibri"/>
              </a:rPr>
              <a:t>short</a:t>
            </a:r>
            <a:r>
              <a:rPr sz="1650" b="1" spc="-3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cct</a:t>
            </a:r>
            <a:r>
              <a:rPr sz="1650" b="1" spc="-44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forward</a:t>
            </a:r>
            <a:r>
              <a:rPr sz="1650" b="1" spc="-3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transfer</a:t>
            </a:r>
            <a:r>
              <a:rPr sz="1650" b="1" spc="-3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current</a:t>
            </a:r>
            <a:r>
              <a:rPr sz="1650" b="1" spc="-60" baseline="5050" dirty="0">
                <a:latin typeface="Calibri"/>
                <a:cs typeface="Calibri"/>
              </a:rPr>
              <a:t> </a:t>
            </a:r>
            <a:r>
              <a:rPr sz="1650" b="1" spc="-30" baseline="5050" dirty="0">
                <a:latin typeface="Calibri"/>
                <a:cs typeface="Calibri"/>
              </a:rPr>
              <a:t>ratio</a:t>
            </a:r>
            <a:endParaRPr sz="1650" baseline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50" i="1" baseline="5050" dirty="0">
                <a:latin typeface="Calibri"/>
                <a:cs typeface="Calibri"/>
              </a:rPr>
              <a:t>Again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opening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input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leads by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set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I</a:t>
            </a:r>
            <a:r>
              <a:rPr sz="700" b="1" i="1" dirty="0">
                <a:latin typeface="Calibri"/>
                <a:cs typeface="Calibri"/>
              </a:rPr>
              <a:t>i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=0</a:t>
            </a:r>
            <a:r>
              <a:rPr sz="1650" b="1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solving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 </a:t>
            </a:r>
            <a:r>
              <a:rPr sz="1650" b="1" i="1" spc="-37" baseline="5050" dirty="0">
                <a:latin typeface="Calibri"/>
                <a:cs typeface="Calibri"/>
              </a:rPr>
              <a:t>h</a:t>
            </a:r>
            <a:r>
              <a:rPr sz="700" b="1" i="1" spc="-25" dirty="0">
                <a:latin typeface="Calibri"/>
                <a:cs typeface="Calibri"/>
              </a:rPr>
              <a:t>22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8861297"/>
            <a:ext cx="649859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9680">
              <a:lnSpc>
                <a:spcPct val="100000"/>
              </a:lnSpc>
              <a:spcBef>
                <a:spcPts val="100"/>
              </a:spcBef>
            </a:pPr>
            <a:r>
              <a:rPr sz="1650" b="1" baseline="5050" dirty="0">
                <a:latin typeface="Calibri"/>
                <a:cs typeface="Calibri"/>
              </a:rPr>
              <a:t>=h</a:t>
            </a:r>
            <a:r>
              <a:rPr sz="700" b="1" dirty="0">
                <a:latin typeface="Calibri"/>
                <a:cs typeface="Calibri"/>
              </a:rPr>
              <a:t>o</a:t>
            </a:r>
            <a:r>
              <a:rPr sz="1650" b="1" baseline="5050" dirty="0">
                <a:latin typeface="Calibri"/>
                <a:cs typeface="Calibri"/>
              </a:rPr>
              <a:t>(S)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open-</a:t>
            </a:r>
            <a:r>
              <a:rPr sz="1650" b="1" baseline="5050" dirty="0">
                <a:latin typeface="Calibri"/>
                <a:cs typeface="Calibri"/>
              </a:rPr>
              <a:t>circuit</a:t>
            </a:r>
            <a:r>
              <a:rPr sz="1650" b="1" spc="-30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output</a:t>
            </a:r>
            <a:r>
              <a:rPr sz="1650" b="1" spc="-22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admittance</a:t>
            </a:r>
            <a:endParaRPr sz="1650" baseline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5"/>
              </a:spcBef>
            </a:pPr>
            <a:r>
              <a:rPr sz="1100" i="1" dirty="0">
                <a:latin typeface="Calibri"/>
                <a:cs typeface="Calibri"/>
              </a:rPr>
              <a:t>Since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each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term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-10" dirty="0">
                <a:latin typeface="Calibri"/>
                <a:cs typeface="Calibri"/>
              </a:rPr>
              <a:t> Eq[5-</a:t>
            </a:r>
            <a:r>
              <a:rPr sz="1100" i="1" dirty="0">
                <a:latin typeface="Calibri"/>
                <a:cs typeface="Calibri"/>
              </a:rPr>
              <a:t>8a]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has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unit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volt,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let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us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apply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KVL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in</a:t>
            </a:r>
            <a:r>
              <a:rPr sz="1100" b="1" i="1" spc="-1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reverse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find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circuit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that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fits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equation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as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spc="-25" dirty="0">
                <a:latin typeface="Calibri"/>
                <a:cs typeface="Calibri"/>
              </a:rPr>
              <a:t>in </a:t>
            </a:r>
            <a:r>
              <a:rPr sz="1100" i="1" dirty="0">
                <a:latin typeface="Calibri"/>
                <a:cs typeface="Calibri"/>
              </a:rPr>
              <a:t>shown</a:t>
            </a:r>
            <a:r>
              <a:rPr sz="1100" i="1" spc="1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Fig5-</a:t>
            </a:r>
            <a:r>
              <a:rPr sz="1100" i="1" spc="-25" dirty="0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700" y="1977567"/>
            <a:ext cx="2291715" cy="10361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705" y="5266346"/>
            <a:ext cx="1938020" cy="60943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335" y="6274053"/>
            <a:ext cx="2169287" cy="63372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730" y="7305928"/>
            <a:ext cx="2277745" cy="6699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275" y="8373871"/>
            <a:ext cx="2168398" cy="62738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783079" y="3586479"/>
            <a:ext cx="1937385" cy="855344"/>
            <a:chOff x="1783079" y="3586479"/>
            <a:chExt cx="1937385" cy="855344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3079" y="3586479"/>
              <a:ext cx="1774190" cy="414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7524" y="4032884"/>
              <a:ext cx="1932939" cy="408939"/>
            </a:xfrm>
            <a:prstGeom prst="rect">
              <a:avLst/>
            </a:prstGeom>
          </p:spPr>
        </p:pic>
      </p:grp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84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0114" y="5767704"/>
            <a:ext cx="4217670" cy="2374265"/>
            <a:chOff x="920114" y="5767704"/>
            <a:chExt cx="4217670" cy="2374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" y="5767704"/>
              <a:ext cx="3188335" cy="13290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100" y="7136129"/>
              <a:ext cx="2432685" cy="10058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6932" y="3170046"/>
            <a:ext cx="625538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479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15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Hybrid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input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equivalent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circuit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</a:pPr>
            <a:r>
              <a:rPr sz="1100" i="1" dirty="0">
                <a:latin typeface="Arial"/>
                <a:cs typeface="Arial"/>
              </a:rPr>
              <a:t>Since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each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term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Eq[5-</a:t>
            </a:r>
            <a:r>
              <a:rPr sz="1100" i="1" dirty="0">
                <a:latin typeface="Arial"/>
                <a:cs typeface="Arial"/>
              </a:rPr>
              <a:t>16b]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has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units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current</a:t>
            </a:r>
            <a:r>
              <a:rPr sz="1100" i="1" dirty="0">
                <a:latin typeface="Arial"/>
                <a:cs typeface="Arial"/>
              </a:rPr>
              <a:t>,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let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us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now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apply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KCL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in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reverse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obtain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the </a:t>
            </a:r>
            <a:r>
              <a:rPr sz="1100" i="1" dirty="0">
                <a:latin typeface="Arial"/>
                <a:cs typeface="Arial"/>
              </a:rPr>
              <a:t>circuit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spc="-25" dirty="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5059806"/>
            <a:ext cx="6272530" cy="702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1475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16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Hybrid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output</a:t>
            </a:r>
            <a:r>
              <a:rPr sz="1100" i="1" spc="-10" dirty="0">
                <a:latin typeface="Arial"/>
                <a:cs typeface="Arial"/>
              </a:rPr>
              <a:t> equivalent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circuit.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complete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ac </a:t>
            </a:r>
            <a:r>
              <a:rPr sz="1100" b="1" spc="-10" dirty="0">
                <a:latin typeface="Calibri"/>
                <a:cs typeface="Calibri"/>
              </a:rPr>
              <a:t>equivalent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circuit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basic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three-</a:t>
            </a:r>
            <a:r>
              <a:rPr sz="1100" dirty="0">
                <a:latin typeface="Calibri"/>
                <a:cs typeface="Calibri"/>
              </a:rPr>
              <a:t>terminal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linear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device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indicated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Fig5-</a:t>
            </a:r>
            <a:r>
              <a:rPr sz="1100" dirty="0">
                <a:latin typeface="Calibri"/>
                <a:cs typeface="Calibri"/>
              </a:rPr>
              <a:t>17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new </a:t>
            </a:r>
            <a:r>
              <a:rPr sz="1100" dirty="0">
                <a:latin typeface="Calibri"/>
                <a:cs typeface="Calibri"/>
              </a:rPr>
              <a:t>set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subscripts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h-</a:t>
            </a:r>
            <a:r>
              <a:rPr sz="1100" spc="-10" dirty="0">
                <a:latin typeface="Calibri"/>
                <a:cs typeface="Calibri"/>
              </a:rPr>
              <a:t>parameters.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0148" y="6933056"/>
            <a:ext cx="24193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Fig5-</a:t>
            </a:r>
            <a:r>
              <a:rPr sz="1100" dirty="0">
                <a:latin typeface="Calibri"/>
                <a:cs typeface="Calibri"/>
              </a:rPr>
              <a:t>17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complete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hybrid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equivalent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circuit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932" y="8237981"/>
            <a:ext cx="6052820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5"/>
              </a:spcBef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circuit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17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applicable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any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linear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three-</a:t>
            </a:r>
            <a:r>
              <a:rPr sz="1100" i="1" dirty="0">
                <a:latin typeface="Arial"/>
                <a:cs typeface="Arial"/>
              </a:rPr>
              <a:t>terminal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electronic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device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or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system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with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no </a:t>
            </a:r>
            <a:r>
              <a:rPr sz="1100" i="1" dirty="0">
                <a:latin typeface="Arial"/>
                <a:cs typeface="Arial"/>
              </a:rPr>
              <a:t>internal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independent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sources.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1776" y="3902709"/>
            <a:ext cx="1846579" cy="13102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5425" y="1685289"/>
            <a:ext cx="1944370" cy="13436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5795" y="1486534"/>
            <a:ext cx="1605915" cy="11684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" y="1761997"/>
            <a:ext cx="204152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Common</a:t>
            </a:r>
            <a:r>
              <a:rPr sz="1100" spc="-3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Emitter</a:t>
            </a:r>
            <a:r>
              <a:rPr sz="1100" spc="-2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Configuration</a:t>
            </a:r>
            <a:r>
              <a:rPr sz="1100" spc="-2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74B80"/>
                </a:solidFill>
                <a:latin typeface="Calibri"/>
                <a:cs typeface="Calibri"/>
              </a:rPr>
              <a:t>(CE)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1924557"/>
            <a:ext cx="41668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hybrid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equivalent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network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configuration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shown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Fig5-</a:t>
            </a:r>
            <a:r>
              <a:rPr sz="1100" spc="-25" dirty="0">
                <a:latin typeface="Calibri"/>
                <a:cs typeface="Calibri"/>
              </a:rPr>
              <a:t>18,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8110" y="3932656"/>
            <a:ext cx="3535679" cy="13055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588135" algn="just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latin typeface="Calibri"/>
                <a:cs typeface="Calibri"/>
              </a:rPr>
              <a:t>Note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594485" marR="1586865" indent="40640" algn="just">
              <a:lnSpc>
                <a:spcPct val="110000"/>
              </a:lnSpc>
              <a:spcBef>
                <a:spcPts val="95"/>
              </a:spcBef>
            </a:pPr>
            <a:r>
              <a:rPr sz="1650" baseline="5050" dirty="0">
                <a:latin typeface="Calibri Light"/>
                <a:cs typeface="Calibri Light"/>
              </a:rPr>
              <a:t>I</a:t>
            </a:r>
            <a:r>
              <a:rPr sz="700" dirty="0">
                <a:latin typeface="Calibri Light"/>
                <a:cs typeface="Calibri Light"/>
              </a:rPr>
              <a:t>i</a:t>
            </a:r>
            <a:r>
              <a:rPr sz="700" spc="9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=</a:t>
            </a:r>
            <a:r>
              <a:rPr sz="1650" spc="-44" baseline="505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I</a:t>
            </a:r>
            <a:r>
              <a:rPr sz="700" spc="-25" dirty="0">
                <a:latin typeface="Calibri Light"/>
                <a:cs typeface="Calibri Light"/>
              </a:rPr>
              <a:t>b</a:t>
            </a:r>
            <a:r>
              <a:rPr sz="700" spc="500" dirty="0">
                <a:latin typeface="Calibri Light"/>
                <a:cs typeface="Calibri Light"/>
              </a:rPr>
              <a:t> </a:t>
            </a:r>
            <a:r>
              <a:rPr sz="1650" spc="-15" baseline="5050" dirty="0">
                <a:latin typeface="Calibri Light"/>
                <a:cs typeface="Calibri Light"/>
              </a:rPr>
              <a:t>I</a:t>
            </a:r>
            <a:r>
              <a:rPr sz="700" spc="-10" dirty="0">
                <a:latin typeface="Calibri Light"/>
                <a:cs typeface="Calibri Light"/>
              </a:rPr>
              <a:t>o</a:t>
            </a:r>
            <a:r>
              <a:rPr sz="1650" spc="-15" baseline="5050" dirty="0">
                <a:latin typeface="Calibri Light"/>
                <a:cs typeface="Calibri Light"/>
              </a:rPr>
              <a:t>=I</a:t>
            </a:r>
            <a:r>
              <a:rPr sz="700" spc="-10" dirty="0">
                <a:latin typeface="Calibri Light"/>
                <a:cs typeface="Calibri Light"/>
              </a:rPr>
              <a:t>c</a:t>
            </a:r>
            <a:r>
              <a:rPr sz="700" spc="500" dirty="0">
                <a:latin typeface="Calibri Light"/>
                <a:cs typeface="Calibri Light"/>
              </a:rPr>
              <a:t> </a:t>
            </a:r>
            <a:r>
              <a:rPr sz="1650" spc="-15" baseline="5050" dirty="0">
                <a:latin typeface="Calibri Light"/>
                <a:cs typeface="Calibri Light"/>
              </a:rPr>
              <a:t>V</a:t>
            </a:r>
            <a:r>
              <a:rPr sz="700" spc="-10" dirty="0">
                <a:latin typeface="Calibri Light"/>
                <a:cs typeface="Calibri Light"/>
              </a:rPr>
              <a:t>i</a:t>
            </a:r>
            <a:r>
              <a:rPr sz="1650" spc="-15" baseline="5050" dirty="0">
                <a:latin typeface="Calibri Light"/>
                <a:cs typeface="Calibri Light"/>
              </a:rPr>
              <a:t>=V</a:t>
            </a:r>
            <a:r>
              <a:rPr sz="700" spc="-10" dirty="0">
                <a:latin typeface="Calibri Light"/>
                <a:cs typeface="Calibri Light"/>
              </a:rPr>
              <a:t>be</a:t>
            </a:r>
            <a:r>
              <a:rPr sz="700" spc="50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V</a:t>
            </a:r>
            <a:r>
              <a:rPr sz="700" spc="-25" dirty="0">
                <a:latin typeface="Calibri Light"/>
                <a:cs typeface="Calibri Light"/>
              </a:rPr>
              <a:t>o</a:t>
            </a:r>
            <a:r>
              <a:rPr sz="1650" spc="-37" baseline="5050" dirty="0">
                <a:latin typeface="Calibri Light"/>
                <a:cs typeface="Calibri Light"/>
              </a:rPr>
              <a:t>=V</a:t>
            </a:r>
            <a:r>
              <a:rPr sz="700" spc="-25" dirty="0">
                <a:latin typeface="Calibri Light"/>
                <a:cs typeface="Calibri Light"/>
              </a:rPr>
              <a:t>ce</a:t>
            </a:r>
            <a:endParaRPr sz="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18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CE </a:t>
            </a:r>
            <a:r>
              <a:rPr sz="1100" i="1" spc="-10" dirty="0">
                <a:latin typeface="Arial"/>
                <a:cs typeface="Arial"/>
              </a:rPr>
              <a:t>configuration, </a:t>
            </a:r>
            <a:r>
              <a:rPr sz="1100" i="1" dirty="0">
                <a:latin typeface="Arial"/>
                <a:cs typeface="Arial"/>
              </a:rPr>
              <a:t>(a)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graphical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symbol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(b)</a:t>
            </a:r>
            <a:r>
              <a:rPr sz="1100" i="1" spc="-10" dirty="0">
                <a:latin typeface="Arial"/>
                <a:cs typeface="Arial"/>
              </a:rPr>
              <a:t> hybrid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69" y="2264409"/>
            <a:ext cx="2106930" cy="171259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" y="659891"/>
            <a:ext cx="1872614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 Light"/>
                <a:cs typeface="Calibri Light"/>
              </a:rPr>
              <a:t>Common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Base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Configuration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spc="-20" dirty="0">
                <a:latin typeface="Calibri Light"/>
                <a:cs typeface="Calibri Light"/>
              </a:rPr>
              <a:t>(CB)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809091"/>
            <a:ext cx="5175250" cy="94043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hybrid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equivalent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network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CB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configuration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shown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19,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Note</a:t>
            </a:r>
            <a:r>
              <a:rPr sz="1100" i="1" spc="-10" dirty="0">
                <a:latin typeface="Arial"/>
                <a:cs typeface="Arial"/>
              </a:rPr>
              <a:t> that:</a:t>
            </a:r>
            <a:endParaRPr sz="1100">
              <a:latin typeface="Arial"/>
              <a:cs typeface="Arial"/>
            </a:endParaRPr>
          </a:p>
          <a:p>
            <a:pPr marL="1263650" algn="ctr">
              <a:lnSpc>
                <a:spcPct val="100000"/>
              </a:lnSpc>
              <a:spcBef>
                <a:spcPts val="110"/>
              </a:spcBef>
            </a:pPr>
            <a:r>
              <a:rPr sz="1650" baseline="5050" dirty="0">
                <a:latin typeface="Calibri Light"/>
                <a:cs typeface="Calibri Light"/>
              </a:rPr>
              <a:t>I</a:t>
            </a:r>
            <a:r>
              <a:rPr sz="700" dirty="0">
                <a:latin typeface="Calibri Light"/>
                <a:cs typeface="Calibri Light"/>
              </a:rPr>
              <a:t>i</a:t>
            </a:r>
            <a:r>
              <a:rPr sz="700" spc="9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=</a:t>
            </a:r>
            <a:r>
              <a:rPr sz="1650" spc="-44" baseline="505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I</a:t>
            </a:r>
            <a:r>
              <a:rPr sz="700" spc="-25" dirty="0">
                <a:latin typeface="Calibri Light"/>
                <a:cs typeface="Calibri Light"/>
              </a:rPr>
              <a:t>e</a:t>
            </a:r>
            <a:endParaRPr sz="700">
              <a:latin typeface="Calibri Light"/>
              <a:cs typeface="Calibri Light"/>
            </a:endParaRPr>
          </a:p>
          <a:p>
            <a:pPr marL="3045460" marR="1772920" indent="-1905" algn="ctr">
              <a:lnSpc>
                <a:spcPct val="109500"/>
              </a:lnSpc>
              <a:spcBef>
                <a:spcPts val="5"/>
              </a:spcBef>
            </a:pPr>
            <a:r>
              <a:rPr sz="1650" spc="-15" baseline="5050" dirty="0">
                <a:latin typeface="Calibri Light"/>
                <a:cs typeface="Calibri Light"/>
              </a:rPr>
              <a:t>I</a:t>
            </a:r>
            <a:r>
              <a:rPr sz="700" spc="-10" dirty="0">
                <a:latin typeface="Calibri Light"/>
                <a:cs typeface="Calibri Light"/>
              </a:rPr>
              <a:t>o</a:t>
            </a:r>
            <a:r>
              <a:rPr sz="1650" spc="-15" baseline="5050" dirty="0">
                <a:latin typeface="Calibri Light"/>
                <a:cs typeface="Calibri Light"/>
              </a:rPr>
              <a:t>=I</a:t>
            </a:r>
            <a:r>
              <a:rPr sz="700" spc="-10" dirty="0">
                <a:latin typeface="Calibri Light"/>
                <a:cs typeface="Calibri Light"/>
              </a:rPr>
              <a:t>c</a:t>
            </a:r>
            <a:r>
              <a:rPr sz="700" spc="500" dirty="0">
                <a:latin typeface="Calibri Light"/>
                <a:cs typeface="Calibri Light"/>
              </a:rPr>
              <a:t> </a:t>
            </a:r>
            <a:r>
              <a:rPr sz="1650" spc="-15" baseline="5050" dirty="0">
                <a:latin typeface="Calibri Light"/>
                <a:cs typeface="Calibri Light"/>
              </a:rPr>
              <a:t>V</a:t>
            </a:r>
            <a:r>
              <a:rPr sz="700" spc="-10" dirty="0">
                <a:latin typeface="Calibri Light"/>
                <a:cs typeface="Calibri Light"/>
              </a:rPr>
              <a:t>i</a:t>
            </a:r>
            <a:r>
              <a:rPr sz="1650" spc="-15" baseline="5050" dirty="0">
                <a:latin typeface="Calibri Light"/>
                <a:cs typeface="Calibri Light"/>
              </a:rPr>
              <a:t>=V</a:t>
            </a:r>
            <a:r>
              <a:rPr sz="700" spc="-10" dirty="0">
                <a:latin typeface="Calibri Light"/>
                <a:cs typeface="Calibri Light"/>
              </a:rPr>
              <a:t>eb</a:t>
            </a:r>
            <a:r>
              <a:rPr sz="700" spc="50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V</a:t>
            </a:r>
            <a:r>
              <a:rPr sz="700" spc="-25" dirty="0">
                <a:latin typeface="Calibri Light"/>
                <a:cs typeface="Calibri Light"/>
              </a:rPr>
              <a:t>o</a:t>
            </a:r>
            <a:r>
              <a:rPr sz="1650" spc="-37" baseline="5050" dirty="0">
                <a:latin typeface="Calibri Light"/>
                <a:cs typeface="Calibri Light"/>
              </a:rPr>
              <a:t>=V</a:t>
            </a:r>
            <a:r>
              <a:rPr sz="700" spc="-25" dirty="0">
                <a:latin typeface="Calibri Light"/>
                <a:cs typeface="Calibri Light"/>
              </a:rPr>
              <a:t>cb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3240150"/>
            <a:ext cx="6438900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Fig5-</a:t>
            </a:r>
            <a:r>
              <a:rPr sz="1100" dirty="0">
                <a:latin typeface="Calibri"/>
                <a:cs typeface="Calibri"/>
              </a:rPr>
              <a:t>19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CB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configuration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(a)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graphical symbol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(b)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hybrid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networks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Figs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5-</a:t>
            </a:r>
            <a:r>
              <a:rPr sz="1100" dirty="0">
                <a:latin typeface="Calibri"/>
                <a:cs typeface="Calibri"/>
              </a:rPr>
              <a:t>18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5-</a:t>
            </a:r>
            <a:r>
              <a:rPr sz="1100" dirty="0">
                <a:latin typeface="Calibri"/>
                <a:cs typeface="Calibri"/>
              </a:rPr>
              <a:t>19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applicable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pnp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npn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transistors.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three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different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sets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h- </a:t>
            </a:r>
            <a:r>
              <a:rPr sz="1100" dirty="0">
                <a:latin typeface="Calibri"/>
                <a:cs typeface="Calibri"/>
              </a:rPr>
              <a:t>parameters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(Table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5-</a:t>
            </a:r>
            <a:r>
              <a:rPr sz="1100" spc="-25" dirty="0">
                <a:latin typeface="Calibri"/>
                <a:cs typeface="Calibri"/>
              </a:rPr>
              <a:t>1).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932" y="4814442"/>
            <a:ext cx="4770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Table5-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lists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typical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parameter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three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transistor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configurations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6289014"/>
            <a:ext cx="6513195" cy="9232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sz="1100" u="heavy" dirty="0">
                <a:solidFill>
                  <a:srgbClr val="374B80"/>
                </a:solidFill>
                <a:uFill>
                  <a:solidFill>
                    <a:srgbClr val="374B80"/>
                  </a:solidFill>
                </a:uFill>
                <a:latin typeface="Calibri"/>
                <a:cs typeface="Calibri"/>
              </a:rPr>
              <a:t>Approximate</a:t>
            </a:r>
            <a:r>
              <a:rPr sz="1100" spc="-2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CE</a:t>
            </a:r>
            <a:r>
              <a:rPr sz="1100" spc="-1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&amp;</a:t>
            </a:r>
            <a:r>
              <a:rPr sz="1100" spc="-30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CB</a:t>
            </a:r>
            <a:r>
              <a:rPr sz="1100" spc="-1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hybrid</a:t>
            </a:r>
            <a:r>
              <a:rPr sz="1100" spc="-2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74B80"/>
                </a:solidFill>
                <a:latin typeface="Calibri"/>
                <a:cs typeface="Calibri"/>
              </a:rPr>
              <a:t>equivalent</a:t>
            </a:r>
            <a:r>
              <a:rPr sz="1100" spc="-35" dirty="0">
                <a:solidFill>
                  <a:srgbClr val="374B8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circuit</a:t>
            </a:r>
            <a:endParaRPr sz="1100">
              <a:latin typeface="Calibri"/>
              <a:cs typeface="Calibri"/>
            </a:endParaRPr>
          </a:p>
          <a:p>
            <a:pPr marL="84455" marR="5080" algn="just">
              <a:lnSpc>
                <a:spcPct val="107000"/>
              </a:lnSpc>
            </a:pPr>
            <a:r>
              <a:rPr sz="1650" baseline="5050" dirty="0">
                <a:latin typeface="Calibri"/>
                <a:cs typeface="Calibri"/>
              </a:rPr>
              <a:t>Since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h</a:t>
            </a:r>
            <a:r>
              <a:rPr sz="700" b="1" dirty="0">
                <a:latin typeface="Calibri"/>
                <a:cs typeface="Calibri"/>
              </a:rPr>
              <a:t>re</a:t>
            </a:r>
            <a:r>
              <a:rPr sz="700" b="1" spc="10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&amp;</a:t>
            </a:r>
            <a:r>
              <a:rPr sz="1650" b="1" spc="15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h</a:t>
            </a:r>
            <a:r>
              <a:rPr sz="700" b="1" dirty="0">
                <a:latin typeface="Calibri"/>
                <a:cs typeface="Calibri"/>
              </a:rPr>
              <a:t>rb</a:t>
            </a:r>
            <a:r>
              <a:rPr sz="700" b="1" spc="105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are</a:t>
            </a:r>
            <a:r>
              <a:rPr sz="1650" b="1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normally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small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quantity</a:t>
            </a:r>
            <a:r>
              <a:rPr sz="1650" baseline="5050" dirty="0">
                <a:latin typeface="Calibri"/>
                <a:cs typeface="Calibri"/>
              </a:rPr>
              <a:t>,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their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removal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is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approximated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3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h</a:t>
            </a:r>
            <a:r>
              <a:rPr sz="700" b="1" dirty="0">
                <a:latin typeface="Calibri"/>
                <a:cs typeface="Calibri"/>
              </a:rPr>
              <a:t>re</a:t>
            </a:r>
            <a:r>
              <a:rPr sz="700" b="1" spc="9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~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0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and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h</a:t>
            </a:r>
            <a:r>
              <a:rPr sz="700" b="1" dirty="0">
                <a:latin typeface="Calibri"/>
                <a:cs typeface="Calibri"/>
              </a:rPr>
              <a:t>re</a:t>
            </a:r>
            <a:r>
              <a:rPr sz="1650" b="1" baseline="5050" dirty="0">
                <a:latin typeface="Calibri"/>
                <a:cs typeface="Calibri"/>
              </a:rPr>
              <a:t>V</a:t>
            </a:r>
            <a:r>
              <a:rPr sz="700" b="1" dirty="0">
                <a:latin typeface="Calibri"/>
                <a:cs typeface="Calibri"/>
              </a:rPr>
              <a:t>o</a:t>
            </a:r>
            <a:r>
              <a:rPr sz="700" b="1" spc="10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=</a:t>
            </a:r>
            <a:r>
              <a:rPr sz="1650" b="1" spc="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0</a:t>
            </a:r>
            <a:r>
              <a:rPr sz="1650" baseline="5050" dirty="0">
                <a:latin typeface="Calibri"/>
                <a:cs typeface="Calibri"/>
              </a:rPr>
              <a:t>,</a:t>
            </a:r>
            <a:r>
              <a:rPr sz="1650" spc="15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resulting in</a:t>
            </a:r>
            <a:r>
              <a:rPr sz="1650" spc="7" baseline="5050" dirty="0">
                <a:latin typeface="Calibri"/>
                <a:cs typeface="Calibri"/>
              </a:rPr>
              <a:t> </a:t>
            </a:r>
            <a:r>
              <a:rPr sz="1650" spc="-75" baseline="5050" dirty="0">
                <a:latin typeface="Calibri"/>
                <a:cs typeface="Calibri"/>
              </a:rPr>
              <a:t>a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short-circuit</a:t>
            </a:r>
            <a:r>
              <a:rPr sz="1650" b="1" spc="-3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equivalent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for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feedback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element</a:t>
            </a:r>
            <a:r>
              <a:rPr sz="1650" spc="-44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as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shown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37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Fig5-</a:t>
            </a:r>
            <a:r>
              <a:rPr sz="1650" baseline="5050" dirty="0">
                <a:latin typeface="Calibri"/>
                <a:cs typeface="Calibri"/>
              </a:rPr>
              <a:t>20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spc="-15" baseline="5050" dirty="0">
                <a:latin typeface="Calibri"/>
                <a:cs typeface="Calibri"/>
              </a:rPr>
              <a:t>resistance determined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by</a:t>
            </a:r>
            <a:r>
              <a:rPr sz="1650" spc="-22" baseline="505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1/h</a:t>
            </a:r>
            <a:r>
              <a:rPr sz="700" b="1" dirty="0">
                <a:latin typeface="Calibri"/>
                <a:cs typeface="Calibri"/>
              </a:rPr>
              <a:t>oe</a:t>
            </a:r>
            <a:r>
              <a:rPr sz="700" b="1" spc="70" dirty="0">
                <a:latin typeface="Calibri"/>
                <a:cs typeface="Calibri"/>
              </a:rPr>
              <a:t> </a:t>
            </a:r>
            <a:r>
              <a:rPr sz="1650" b="1" baseline="5050" dirty="0">
                <a:latin typeface="Calibri"/>
                <a:cs typeface="Calibri"/>
              </a:rPr>
              <a:t>&amp;</a:t>
            </a:r>
            <a:r>
              <a:rPr sz="1650" b="1" spc="-44" baseline="5050" dirty="0">
                <a:latin typeface="Calibri"/>
                <a:cs typeface="Calibri"/>
              </a:rPr>
              <a:t> </a:t>
            </a:r>
            <a:r>
              <a:rPr sz="1650" b="1" spc="-15" baseline="5050" dirty="0">
                <a:latin typeface="Calibri"/>
                <a:cs typeface="Calibri"/>
              </a:rPr>
              <a:t>1/h</a:t>
            </a:r>
            <a:r>
              <a:rPr sz="700" b="1" spc="-10" dirty="0">
                <a:latin typeface="Calibri"/>
                <a:cs typeface="Calibri"/>
              </a:rPr>
              <a:t>ob</a:t>
            </a:r>
            <a:r>
              <a:rPr sz="700" b="1" spc="5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large</a:t>
            </a:r>
            <a:r>
              <a:rPr sz="1100" b="1" spc="1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enough</a:t>
            </a:r>
            <a:r>
              <a:rPr sz="1100" b="1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ignored,</a:t>
            </a:r>
            <a:r>
              <a:rPr sz="1100" b="1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comparison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parallel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load,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replaced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open</a:t>
            </a:r>
            <a:r>
              <a:rPr sz="1100" b="1" spc="14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circuit </a:t>
            </a:r>
            <a:r>
              <a:rPr sz="1100" dirty="0">
                <a:latin typeface="Calibri"/>
                <a:cs typeface="Calibri"/>
              </a:rPr>
              <a:t>equivalent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CB</a:t>
            </a:r>
            <a:r>
              <a:rPr sz="1100" spc="-10" dirty="0">
                <a:latin typeface="Calibri"/>
                <a:cs typeface="Calibri"/>
              </a:rPr>
              <a:t> models,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8123681"/>
            <a:ext cx="585851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9160">
              <a:lnSpc>
                <a:spcPct val="100000"/>
              </a:lnSpc>
              <a:spcBef>
                <a:spcPts val="100"/>
              </a:spcBef>
            </a:pPr>
            <a:r>
              <a:rPr sz="1650" i="1" spc="-15" baseline="5050" dirty="0">
                <a:latin typeface="Calibri"/>
                <a:cs typeface="Calibri"/>
              </a:rPr>
              <a:t>Fig5-</a:t>
            </a:r>
            <a:r>
              <a:rPr sz="1650" i="1" baseline="5050" dirty="0">
                <a:latin typeface="Calibri"/>
                <a:cs typeface="Calibri"/>
              </a:rPr>
              <a:t>20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Effect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of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removing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h</a:t>
            </a:r>
            <a:r>
              <a:rPr sz="700" b="1" i="1" dirty="0">
                <a:latin typeface="Calibri"/>
                <a:cs typeface="Calibri"/>
              </a:rPr>
              <a:t>re</a:t>
            </a:r>
            <a:r>
              <a:rPr sz="700" b="1" i="1" spc="75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&amp;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h</a:t>
            </a:r>
            <a:r>
              <a:rPr sz="700" b="1" i="1" spc="-25" dirty="0">
                <a:latin typeface="Calibri"/>
                <a:cs typeface="Calibri"/>
              </a:rPr>
              <a:t>oe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resulting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equivalent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circuit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(fig5-21)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quite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similar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general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structure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CB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&amp;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5640" y="9830815"/>
            <a:ext cx="19958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Calibri"/>
                <a:cs typeface="Calibri"/>
              </a:rPr>
              <a:t>Fig5-</a:t>
            </a:r>
            <a:r>
              <a:rPr sz="1100" i="1" dirty="0">
                <a:latin typeface="Calibri"/>
                <a:cs typeface="Calibri"/>
              </a:rPr>
              <a:t>21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approximate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hybrid</a:t>
            </a:r>
            <a:r>
              <a:rPr sz="1100" b="1" i="1" spc="5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model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79" y="1755647"/>
            <a:ext cx="1584324" cy="13889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4295" y="1828291"/>
            <a:ext cx="1870964" cy="131635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4452" y="3950207"/>
            <a:ext cx="3182112" cy="8832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7789" y="5008397"/>
            <a:ext cx="2541654" cy="9870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5539" y="8739631"/>
            <a:ext cx="2852293" cy="12433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3810" y="7362976"/>
            <a:ext cx="2870835" cy="1139799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8819" y="7599679"/>
            <a:ext cx="4257675" cy="2295525"/>
            <a:chOff x="718819" y="7599679"/>
            <a:chExt cx="4257675" cy="2295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299" y="7599679"/>
              <a:ext cx="2194926" cy="10185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819" y="8615044"/>
              <a:ext cx="3992879" cy="1280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74747" y="2112009"/>
            <a:ext cx="25012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Hybrid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versus</a:t>
            </a:r>
            <a:r>
              <a:rPr sz="1650" i="1" spc="-5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9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6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CE</a:t>
            </a:r>
            <a:r>
              <a:rPr sz="1650" i="1" spc="-9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configuration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3779646"/>
            <a:ext cx="6514465" cy="275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algn="ctr">
              <a:lnSpc>
                <a:spcPts val="129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Hybrid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versus</a:t>
            </a:r>
            <a:r>
              <a:rPr sz="1650" i="1" spc="-5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9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6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CB</a:t>
            </a:r>
            <a:r>
              <a:rPr sz="1650" i="1" spc="-9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configuration</a:t>
            </a:r>
            <a:endParaRPr sz="1650" baseline="5050">
              <a:latin typeface="Arial"/>
              <a:cs typeface="Arial"/>
            </a:endParaRPr>
          </a:p>
          <a:p>
            <a:pPr marL="63500" algn="ctr">
              <a:lnSpc>
                <a:spcPts val="1290"/>
              </a:lnSpc>
            </a:pPr>
            <a:r>
              <a:rPr sz="1650" i="1" spc="-15" baseline="5050" dirty="0">
                <a:latin typeface="Arial"/>
                <a:cs typeface="Arial"/>
              </a:rPr>
              <a:t>Fig5-</a:t>
            </a:r>
            <a:r>
              <a:rPr sz="1650" i="1" baseline="5050" dirty="0">
                <a:latin typeface="Arial"/>
                <a:cs typeface="Arial"/>
              </a:rPr>
              <a:t>22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Hybrid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versus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8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(a)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CE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configuration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(b)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CB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configuration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100">
              <a:latin typeface="Arial"/>
              <a:cs typeface="Arial"/>
            </a:endParaRPr>
          </a:p>
          <a:p>
            <a:pPr marR="27940" algn="r">
              <a:lnSpc>
                <a:spcPct val="100000"/>
              </a:lnSpc>
              <a:spcBef>
                <a:spcPts val="5"/>
              </a:spcBef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9]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100">
              <a:latin typeface="Arial"/>
              <a:cs typeface="Arial"/>
            </a:endParaRPr>
          </a:p>
          <a:p>
            <a:pPr marR="26034" algn="r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10]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100">
              <a:latin typeface="Arial"/>
              <a:cs typeface="Arial"/>
            </a:endParaRPr>
          </a:p>
          <a:p>
            <a:pPr marR="32384" algn="r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100">
              <a:latin typeface="Arial"/>
              <a:cs typeface="Arial"/>
            </a:endParaRPr>
          </a:p>
          <a:p>
            <a:pPr marR="22860" algn="r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[5-</a:t>
            </a:r>
            <a:r>
              <a:rPr sz="1100" i="1" spc="-25" dirty="0">
                <a:latin typeface="Arial"/>
                <a:cs typeface="Arial"/>
              </a:rPr>
              <a:t>12]</a:t>
            </a:r>
            <a:endParaRPr sz="1100">
              <a:latin typeface="Arial"/>
              <a:cs typeface="Arial"/>
            </a:endParaRPr>
          </a:p>
          <a:p>
            <a:pPr marL="84455" marR="5080">
              <a:lnSpc>
                <a:spcPct val="116399"/>
              </a:lnSpc>
              <a:spcBef>
                <a:spcPts val="1005"/>
              </a:spcBef>
            </a:pPr>
            <a:r>
              <a:rPr sz="1100" i="1" dirty="0">
                <a:latin typeface="Calibri"/>
                <a:cs typeface="Calibri"/>
              </a:rPr>
              <a:t>Note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that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5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minus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sign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5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Eq[5-</a:t>
            </a:r>
            <a:r>
              <a:rPr sz="1100" i="1" dirty="0">
                <a:latin typeface="Calibri"/>
                <a:cs typeface="Calibri"/>
              </a:rPr>
              <a:t>12]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account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for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fact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that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the</a:t>
            </a:r>
            <a:r>
              <a:rPr sz="1100" b="1" i="1" spc="-4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current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source</a:t>
            </a:r>
            <a:r>
              <a:rPr sz="1100" b="1" i="1" spc="-4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of</a:t>
            </a:r>
            <a:r>
              <a:rPr sz="1100" b="1" i="1" spc="-5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the</a:t>
            </a:r>
            <a:r>
              <a:rPr sz="1100" b="1" i="1" spc="-4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standard</a:t>
            </a:r>
            <a:r>
              <a:rPr sz="1100" b="1" i="1" spc="-4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hybrid</a:t>
            </a:r>
            <a:r>
              <a:rPr sz="1100" b="1" i="1" spc="-35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equivalent </a:t>
            </a:r>
            <a:r>
              <a:rPr sz="1650" b="1" i="1" baseline="5050" dirty="0">
                <a:latin typeface="Calibri"/>
                <a:cs typeface="Calibri"/>
              </a:rPr>
              <a:t>circuit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is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pointing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down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rather than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actual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direction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as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shown</a:t>
            </a:r>
            <a:r>
              <a:rPr sz="1650" i="1" spc="-44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7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model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of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fig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spc="-15" baseline="5050" dirty="0">
                <a:latin typeface="Calibri"/>
                <a:cs typeface="Calibri"/>
              </a:rPr>
              <a:t>5-</a:t>
            </a:r>
            <a:r>
              <a:rPr sz="1650" i="1" spc="-37" baseline="5050" dirty="0">
                <a:latin typeface="Calibri"/>
                <a:cs typeface="Calibri"/>
              </a:rPr>
              <a:t>22b</a:t>
            </a:r>
            <a:endParaRPr sz="1650" baseline="5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dirty="0">
                <a:solidFill>
                  <a:srgbClr val="374B80"/>
                </a:solidFill>
                <a:latin typeface="Calibri Light"/>
                <a:cs typeface="Calibri Light"/>
              </a:rPr>
              <a:t>Example</a:t>
            </a:r>
            <a:r>
              <a:rPr sz="1100" spc="-4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100" spc="-25" dirty="0">
                <a:solidFill>
                  <a:srgbClr val="374B80"/>
                </a:solidFill>
                <a:latin typeface="Calibri Light"/>
                <a:cs typeface="Calibri Light"/>
              </a:rPr>
              <a:t>5: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7135748"/>
            <a:ext cx="5422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10" dirty="0">
                <a:latin typeface="Calibri"/>
                <a:cs typeface="Calibri"/>
              </a:rPr>
              <a:t>Solution: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0396" y="9730231"/>
            <a:ext cx="19284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Fig5-</a:t>
            </a:r>
            <a:r>
              <a:rPr sz="1100" i="1" dirty="0">
                <a:latin typeface="Arial"/>
                <a:cs typeface="Arial"/>
              </a:rPr>
              <a:t>23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hybrid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ckt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Ex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5: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89" y="711707"/>
            <a:ext cx="5216793" cy="14066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5564" y="2291079"/>
            <a:ext cx="5149850" cy="14991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0214" y="6553326"/>
            <a:ext cx="4594479" cy="6032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3050" y="4128769"/>
            <a:ext cx="939164" cy="39647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813050" y="4596764"/>
            <a:ext cx="1489075" cy="1198880"/>
            <a:chOff x="2813050" y="4596764"/>
            <a:chExt cx="1489075" cy="119888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3050" y="4596764"/>
              <a:ext cx="1024254" cy="3721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9400" y="5001894"/>
              <a:ext cx="1054735" cy="3657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1150" y="5399404"/>
              <a:ext cx="1450975" cy="396239"/>
            </a:xfrm>
            <a:prstGeom prst="rect">
              <a:avLst/>
            </a:prstGeom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88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5539" y="854074"/>
            <a:ext cx="3999229" cy="1988820"/>
            <a:chOff x="1145539" y="854074"/>
            <a:chExt cx="3999229" cy="1988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4469" y="854074"/>
              <a:ext cx="2390006" cy="6341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539" y="1513839"/>
              <a:ext cx="3999229" cy="13290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5000" y="2689606"/>
            <a:ext cx="6506209" cy="6226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0" algn="r">
              <a:lnSpc>
                <a:spcPct val="100000"/>
              </a:lnSpc>
              <a:spcBef>
                <a:spcPts val="100"/>
              </a:spcBef>
            </a:pPr>
            <a:r>
              <a:rPr sz="1650" i="1" spc="-15" baseline="5050" dirty="0">
                <a:latin typeface="Arial"/>
                <a:cs typeface="Arial"/>
              </a:rPr>
              <a:t>Fig5-</a:t>
            </a:r>
            <a:r>
              <a:rPr sz="1650" i="1" baseline="5050" dirty="0">
                <a:latin typeface="Arial"/>
                <a:cs typeface="Arial"/>
              </a:rPr>
              <a:t>24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CB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9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Ex </a:t>
            </a:r>
            <a:r>
              <a:rPr sz="1650" i="1" spc="-37" baseline="5050" dirty="0">
                <a:latin typeface="Arial"/>
                <a:cs typeface="Arial"/>
              </a:rPr>
              <a:t>5: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374B80"/>
                </a:solidFill>
                <a:latin typeface="Calibri"/>
                <a:cs typeface="Calibri"/>
              </a:rPr>
              <a:t>SUMMARY</a:t>
            </a:r>
            <a:endParaRPr sz="1100">
              <a:latin typeface="Calibri"/>
              <a:cs typeface="Calibri"/>
            </a:endParaRPr>
          </a:p>
          <a:p>
            <a:pPr marL="217804" indent="-136525">
              <a:lnSpc>
                <a:spcPct val="100000"/>
              </a:lnSpc>
              <a:spcBef>
                <a:spcPts val="60"/>
              </a:spcBef>
              <a:buSzPct val="122222"/>
              <a:buFont typeface="Arial"/>
              <a:buAutoNum type="arabicPlain"/>
              <a:tabLst>
                <a:tab pos="217804" algn="l"/>
              </a:tabLst>
            </a:pP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Amplification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ac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domain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cannot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obtained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without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application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biasing</a:t>
            </a:r>
            <a:r>
              <a:rPr sz="900" spc="-9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level.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Clr>
                <a:srgbClr val="000040"/>
              </a:buClr>
              <a:buFont typeface="Arial"/>
              <a:buAutoNum type="arabicPlain"/>
            </a:pPr>
            <a:endParaRPr sz="900">
              <a:latin typeface="Calibri"/>
              <a:cs typeface="Calibri"/>
            </a:endParaRPr>
          </a:p>
          <a:p>
            <a:pPr marL="84455" marR="80645" indent="186690">
              <a:lnSpc>
                <a:spcPts val="1100"/>
              </a:lnSpc>
              <a:buSzPct val="122222"/>
              <a:buFont typeface="Arial"/>
              <a:buAutoNum type="arabicPlain"/>
              <a:tabLst>
                <a:tab pos="271145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 most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applications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BJT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amplifier can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considered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linear,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permitting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use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superposition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theorem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 to separate</a:t>
            </a:r>
            <a:r>
              <a:rPr sz="900" spc="3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ac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analyses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 and</a:t>
            </a:r>
            <a:r>
              <a:rPr sz="900" spc="8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designs.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buClr>
                <a:srgbClr val="000040"/>
              </a:buClr>
              <a:buFont typeface="Arial"/>
              <a:buAutoNum type="arabicPlain"/>
            </a:pPr>
            <a:endParaRPr sz="900">
              <a:latin typeface="Calibri"/>
              <a:cs typeface="Calibri"/>
            </a:endParaRPr>
          </a:p>
          <a:p>
            <a:pPr marL="84455" marR="116839" indent="180340">
              <a:lnSpc>
                <a:spcPts val="1100"/>
              </a:lnSpc>
              <a:buSzPct val="122222"/>
              <a:buFont typeface="Arial"/>
              <a:buAutoNum type="arabicPlain"/>
              <a:tabLst>
                <a:tab pos="264795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model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combination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circuit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elements,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carefully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chosen,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that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best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approximates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 behavior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BJT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particular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set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operating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conditions.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0040"/>
              </a:buClr>
              <a:buFont typeface="Arial"/>
              <a:buAutoNum type="arabicPlain"/>
            </a:pPr>
            <a:endParaRPr sz="900">
              <a:latin typeface="Calibri"/>
              <a:cs typeface="Calibri"/>
            </a:endParaRPr>
          </a:p>
          <a:p>
            <a:pPr marL="259079" indent="-176530">
              <a:lnSpc>
                <a:spcPts val="1295"/>
              </a:lnSpc>
              <a:spcBef>
                <a:spcPts val="5"/>
              </a:spcBef>
              <a:buSzPct val="122222"/>
              <a:buFont typeface="Arial"/>
              <a:buAutoNum type="arabicPlain"/>
              <a:tabLst>
                <a:tab pos="259079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When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introducing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 ac</a:t>
            </a:r>
            <a:r>
              <a:rPr sz="900" spc="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model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 a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BJT:</a:t>
            </a:r>
            <a:endParaRPr sz="900">
              <a:latin typeface="Calibri"/>
              <a:cs typeface="Calibri"/>
            </a:endParaRPr>
          </a:p>
          <a:p>
            <a:pPr marL="337185" lvl="1" indent="-254635">
              <a:lnSpc>
                <a:spcPts val="1380"/>
              </a:lnSpc>
              <a:buSzPct val="133333"/>
              <a:buFont typeface="Arial"/>
              <a:buAutoNum type="alphaLcPeriod"/>
              <a:tabLst>
                <a:tab pos="337185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all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sources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are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set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zero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 replaced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by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short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circuit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connection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ground.</a:t>
            </a:r>
            <a:endParaRPr sz="900">
              <a:latin typeface="Calibri"/>
              <a:cs typeface="Calibri"/>
            </a:endParaRPr>
          </a:p>
          <a:p>
            <a:pPr marL="252729" lvl="1" indent="-170180">
              <a:lnSpc>
                <a:spcPts val="1370"/>
              </a:lnSpc>
              <a:buSzPct val="133333"/>
              <a:buFont typeface="Arial"/>
              <a:buAutoNum type="alphaLcPeriod"/>
              <a:tabLst>
                <a:tab pos="252729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all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capacitors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are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replaced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by a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short-circuit</a:t>
            </a:r>
            <a:r>
              <a:rPr sz="900" spc="-4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equivalent.</a:t>
            </a:r>
            <a:endParaRPr sz="900">
              <a:latin typeface="Calibri"/>
              <a:cs typeface="Calibri"/>
            </a:endParaRPr>
          </a:p>
          <a:p>
            <a:pPr marL="256540" lvl="1" indent="-172085">
              <a:lnSpc>
                <a:spcPts val="1365"/>
              </a:lnSpc>
              <a:buSzPct val="133333"/>
              <a:buFont typeface="Arial"/>
              <a:buAutoNum type="alphaLcPeriod"/>
              <a:tabLst>
                <a:tab pos="256540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all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elements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parallel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with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introduced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short-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circuit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equivalent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should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removed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from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network.</a:t>
            </a:r>
            <a:endParaRPr sz="900">
              <a:latin typeface="Calibri"/>
              <a:cs typeface="Calibri"/>
            </a:endParaRPr>
          </a:p>
          <a:p>
            <a:pPr marL="252729" lvl="1" indent="-170180">
              <a:lnSpc>
                <a:spcPts val="1400"/>
              </a:lnSpc>
              <a:buSzPct val="133333"/>
              <a:buFont typeface="Arial"/>
              <a:buAutoNum type="alphaLcPeriod"/>
              <a:tabLst>
                <a:tab pos="252729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network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should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redrawn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often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as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possible.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900">
              <a:latin typeface="Calibri"/>
              <a:cs typeface="Calibri"/>
            </a:endParaRPr>
          </a:p>
          <a:p>
            <a:pPr marL="259079" indent="-176530">
              <a:lnSpc>
                <a:spcPct val="100000"/>
              </a:lnSpc>
              <a:buSzPct val="122222"/>
              <a:buFont typeface="Arial"/>
              <a:buAutoNum type="arabicPlain" startAt="5"/>
              <a:tabLst>
                <a:tab pos="259079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input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impedance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ac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network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cannot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measured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with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ohm-meter.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283210" indent="-198755">
              <a:lnSpc>
                <a:spcPct val="100000"/>
              </a:lnSpc>
              <a:buSzPct val="122222"/>
              <a:buFont typeface="Arial"/>
              <a:buAutoNum type="arabicPlain" startAt="5"/>
              <a:tabLst>
                <a:tab pos="283210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output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impedance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amplifier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measured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with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applied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signal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set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zero.</a:t>
            </a:r>
            <a:r>
              <a:rPr sz="900" spc="-3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cannot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measured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with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ohmmeter.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259079" indent="-176530">
              <a:lnSpc>
                <a:spcPct val="100000"/>
              </a:lnSpc>
              <a:buSzPct val="122222"/>
              <a:buFont typeface="Arial"/>
              <a:buAutoNum type="arabicPlain" startAt="5"/>
              <a:tabLst>
                <a:tab pos="259079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transistor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amplifiers,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no-load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gain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always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greater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than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loaded</a:t>
            </a:r>
            <a:r>
              <a:rPr sz="900" spc="-4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gain.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259079" indent="-176530">
              <a:lnSpc>
                <a:spcPct val="100000"/>
              </a:lnSpc>
              <a:buSzPct val="122222"/>
              <a:buFont typeface="Arial"/>
              <a:buAutoNum type="arabicPlain" startAt="5"/>
              <a:tabLst>
                <a:tab pos="259079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gain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from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source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load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always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reduced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by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internal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resistance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source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219710" indent="-136525">
              <a:lnSpc>
                <a:spcPct val="100000"/>
              </a:lnSpc>
              <a:buSzPct val="122222"/>
              <a:buFont typeface="Arial"/>
              <a:buAutoNum type="arabicPlain" startAt="5"/>
              <a:tabLst>
                <a:tab pos="219710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current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gain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amplifier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very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sensitive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input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impedance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amplifier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applied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load.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344170" indent="-261620">
              <a:lnSpc>
                <a:spcPct val="100000"/>
              </a:lnSpc>
              <a:buSzPct val="122222"/>
              <a:buFont typeface="Arial"/>
              <a:buAutoNum type="arabicPlain" startAt="5"/>
              <a:tabLst>
                <a:tab pos="344170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model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transistor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very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sensitive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biasing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network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amplifier.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4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84455" marR="163830" indent="261620">
              <a:lnSpc>
                <a:spcPts val="1090"/>
              </a:lnSpc>
              <a:buSzPct val="122222"/>
              <a:buFont typeface="Arial"/>
              <a:buAutoNum type="arabicPlain" startAt="5"/>
              <a:tabLst>
                <a:tab pos="346075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output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impedance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 model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included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only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if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obtained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from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data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sheet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or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from a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graphical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measurement 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from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3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characteristic</a:t>
            </a:r>
            <a:r>
              <a:rPr sz="900" spc="-3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curves.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84455" marR="7620" indent="271780">
              <a:lnSpc>
                <a:spcPts val="1100"/>
              </a:lnSpc>
              <a:buSzPct val="122222"/>
              <a:buFont typeface="Arial"/>
              <a:buAutoNum type="arabicPlain" startAt="5"/>
              <a:tabLst>
                <a:tab pos="356235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common-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base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configuration,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input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impedance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generally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quite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small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output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impedance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quite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large.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addition,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voltage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gain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quite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large,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but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current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gain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always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very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close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1.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Clr>
                <a:srgbClr val="000040"/>
              </a:buClr>
              <a:buFont typeface="Arial"/>
              <a:buAutoNum type="arabicPlain" startAt="5"/>
            </a:pPr>
            <a:endParaRPr sz="900">
              <a:latin typeface="Calibri"/>
              <a:cs typeface="Calibri"/>
            </a:endParaRPr>
          </a:p>
          <a:p>
            <a:pPr marL="84455" marR="5080" indent="281305">
              <a:lnSpc>
                <a:spcPts val="1090"/>
              </a:lnSpc>
              <a:spcBef>
                <a:spcPts val="5"/>
              </a:spcBef>
              <a:buSzPct val="122222"/>
              <a:buFont typeface="Arial"/>
              <a:buAutoNum type="arabicPlain" startAt="5"/>
              <a:tabLst>
                <a:tab pos="365760" algn="l"/>
              </a:tabLst>
            </a:pP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common-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emitter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configuration,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input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impedance generally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approximately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few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kilohms,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output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impedance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relatively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large.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addition, the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common-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emitter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configuration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have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relatively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 high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voltage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current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gain.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89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638047"/>
            <a:ext cx="6510655" cy="80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 marR="5080" algn="just">
              <a:lnSpc>
                <a:spcPct val="100600"/>
              </a:lnSpc>
              <a:spcBef>
                <a:spcPts val="95"/>
              </a:spcBef>
            </a:pPr>
            <a:r>
              <a:rPr sz="1100" i="1" dirty="0">
                <a:solidFill>
                  <a:srgbClr val="000040"/>
                </a:solidFill>
                <a:latin typeface="Arial"/>
                <a:cs typeface="Arial"/>
              </a:rPr>
              <a:t>14-</a:t>
            </a:r>
            <a:r>
              <a:rPr sz="1100" i="1" spc="220" dirty="0">
                <a:solidFill>
                  <a:srgbClr val="00004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parameters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hybrid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equivalent</a:t>
            </a:r>
            <a:r>
              <a:rPr sz="900" spc="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model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transistor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are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provided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particular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set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900" spc="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operating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conditions.</a:t>
            </a:r>
            <a:r>
              <a:rPr sz="900" spc="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However,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four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parameters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are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provided rather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than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two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that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normally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appear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model.</a:t>
            </a:r>
            <a:r>
              <a:rPr sz="9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For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some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applications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reverse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transfer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voltage</a:t>
            </a:r>
            <a:r>
              <a:rPr sz="900" spc="50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ratio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typical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output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impedance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normally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found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in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re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model</a:t>
            </a:r>
            <a:r>
              <a:rPr sz="900" spc="-2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can</a:t>
            </a:r>
            <a:r>
              <a:rPr sz="900" spc="-2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be</a:t>
            </a:r>
            <a:r>
              <a:rPr sz="9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40"/>
                </a:solidFill>
                <a:latin typeface="Calibri"/>
                <a:cs typeface="Calibri"/>
              </a:rPr>
              <a:t>quite</a:t>
            </a:r>
            <a:r>
              <a:rPr sz="900" spc="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important.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Equation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9334" y="1462150"/>
            <a:ext cx="3363395" cy="45225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632" y="659891"/>
            <a:ext cx="1546225" cy="1708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b="1" i="1" spc="-10" dirty="0">
                <a:latin typeface="Calibri"/>
                <a:cs typeface="Calibri"/>
              </a:rPr>
              <a:t>6-</a:t>
            </a:r>
            <a:r>
              <a:rPr sz="1100" b="1" i="1" dirty="0">
                <a:latin typeface="Calibri"/>
                <a:cs typeface="Calibri"/>
              </a:rPr>
              <a:t>BJT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small</a:t>
            </a:r>
            <a:r>
              <a:rPr sz="1100" b="1" i="1" spc="-2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signal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932433"/>
            <a:ext cx="6424930" cy="140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0" dirty="0">
                <a:latin typeface="Calibri"/>
                <a:cs typeface="Calibri"/>
              </a:rPr>
              <a:t>1-Common-</a:t>
            </a:r>
            <a:r>
              <a:rPr sz="1100" b="1" i="1" dirty="0">
                <a:latin typeface="Calibri"/>
                <a:cs typeface="Calibri"/>
              </a:rPr>
              <a:t>Emitter</a:t>
            </a:r>
            <a:r>
              <a:rPr sz="1100" b="1" i="1" spc="-15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Fixed-</a:t>
            </a:r>
            <a:r>
              <a:rPr sz="1100" b="1" i="1" dirty="0">
                <a:latin typeface="Calibri"/>
                <a:cs typeface="Calibri"/>
              </a:rPr>
              <a:t>Bias</a:t>
            </a:r>
            <a:r>
              <a:rPr sz="1100" b="1" i="1" spc="-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Configuration </a:t>
            </a:r>
            <a:r>
              <a:rPr sz="1100" b="1" i="1" spc="-20" dirty="0">
                <a:latin typeface="Calibri"/>
                <a:cs typeface="Calibri"/>
              </a:rPr>
              <a:t>(CE)</a:t>
            </a:r>
            <a:endParaRPr sz="1100">
              <a:latin typeface="Calibri"/>
              <a:cs typeface="Calibri"/>
            </a:endParaRPr>
          </a:p>
          <a:p>
            <a:pPr marL="12700" marR="206375">
              <a:lnSpc>
                <a:spcPct val="101000"/>
              </a:lnSpc>
              <a:spcBef>
                <a:spcPts val="860"/>
              </a:spcBef>
            </a:pPr>
            <a:r>
              <a:rPr sz="1500" baseline="2777" dirty="0">
                <a:latin typeface="Calibri"/>
                <a:cs typeface="Calibri"/>
              </a:rPr>
              <a:t>Input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signal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V</a:t>
            </a:r>
            <a:r>
              <a:rPr sz="650" b="1" dirty="0">
                <a:latin typeface="Calibri"/>
                <a:cs typeface="Calibri"/>
              </a:rPr>
              <a:t>i</a:t>
            </a:r>
            <a:r>
              <a:rPr sz="650" b="1" spc="65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is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applied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to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base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of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transistor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,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spc="-15" baseline="2777" dirty="0">
                <a:latin typeface="Calibri"/>
                <a:cs typeface="Calibri"/>
              </a:rPr>
              <a:t>recognized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that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input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current</a:t>
            </a:r>
            <a:r>
              <a:rPr sz="1500" spc="5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650" b="1" dirty="0">
                <a:latin typeface="Calibri"/>
                <a:cs typeface="Calibri"/>
              </a:rPr>
              <a:t>i</a:t>
            </a:r>
            <a:r>
              <a:rPr sz="650" b="1" spc="65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is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not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base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current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but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spc="-37" baseline="2777" dirty="0">
                <a:latin typeface="Calibri"/>
                <a:cs typeface="Calibri"/>
              </a:rPr>
              <a:t>the</a:t>
            </a:r>
            <a:r>
              <a:rPr sz="1500" baseline="2777" dirty="0">
                <a:latin typeface="Calibri"/>
                <a:cs typeface="Calibri"/>
              </a:rPr>
              <a:t> source</a:t>
            </a:r>
            <a:r>
              <a:rPr sz="1500" spc="-5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current,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while</a:t>
            </a:r>
            <a:r>
              <a:rPr sz="1500" spc="-44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44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output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current</a:t>
            </a:r>
            <a:r>
              <a:rPr sz="1500" spc="-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650" b="1" dirty="0">
                <a:latin typeface="Calibri"/>
                <a:cs typeface="Calibri"/>
              </a:rPr>
              <a:t>o</a:t>
            </a:r>
            <a:r>
              <a:rPr sz="650" b="1" spc="55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is</a:t>
            </a:r>
            <a:r>
              <a:rPr sz="1500" spc="-44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44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collector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spc="-15" baseline="2777" dirty="0">
                <a:latin typeface="Calibri"/>
                <a:cs typeface="Calibri"/>
              </a:rPr>
              <a:t>current.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ts val="1175"/>
              </a:lnSpc>
            </a:pPr>
            <a:r>
              <a:rPr sz="1000" dirty="0">
                <a:latin typeface="Calibri"/>
                <a:cs typeface="Calibri"/>
              </a:rPr>
              <a:t>The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small-signal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ac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analysis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begins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by: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ts val="1180"/>
              </a:lnSpc>
              <a:spcBef>
                <a:spcPts val="295"/>
              </a:spcBef>
            </a:pPr>
            <a:r>
              <a:rPr sz="1800" b="1" i="1" baseline="2314" dirty="0">
                <a:solidFill>
                  <a:srgbClr val="000040"/>
                </a:solidFill>
                <a:latin typeface="Arial"/>
                <a:cs typeface="Arial"/>
              </a:rPr>
              <a:t>1-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Removing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effects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1500" spc="-22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="1" baseline="2777" dirty="0">
                <a:solidFill>
                  <a:srgbClr val="000040"/>
                </a:solidFill>
                <a:latin typeface="Calibri"/>
                <a:cs typeface="Calibri"/>
              </a:rPr>
              <a:t>V</a:t>
            </a:r>
            <a:r>
              <a:rPr sz="650" b="1" dirty="0">
                <a:solidFill>
                  <a:srgbClr val="000040"/>
                </a:solidFill>
                <a:latin typeface="Calibri"/>
                <a:cs typeface="Calibri"/>
              </a:rPr>
              <a:t>cc</a:t>
            </a:r>
            <a:r>
              <a:rPr sz="650" b="1" spc="6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replacing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dc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blocking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capacitors</a:t>
            </a:r>
            <a:r>
              <a:rPr sz="1500" spc="-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="1" baseline="2777" dirty="0">
                <a:solidFill>
                  <a:srgbClr val="000040"/>
                </a:solidFill>
                <a:latin typeface="Calibri"/>
                <a:cs typeface="Calibri"/>
              </a:rPr>
              <a:t>C</a:t>
            </a:r>
            <a:r>
              <a:rPr sz="650" b="1" dirty="0">
                <a:solidFill>
                  <a:srgbClr val="000040"/>
                </a:solidFill>
                <a:latin typeface="Calibri"/>
                <a:cs typeface="Calibri"/>
              </a:rPr>
              <a:t>l</a:t>
            </a:r>
            <a:r>
              <a:rPr sz="650" b="1" spc="6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1500" spc="-22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="1" baseline="2777" dirty="0">
                <a:solidFill>
                  <a:srgbClr val="000040"/>
                </a:solidFill>
                <a:latin typeface="Calibri"/>
                <a:cs typeface="Calibri"/>
              </a:rPr>
              <a:t>C</a:t>
            </a:r>
            <a:r>
              <a:rPr sz="650" b="1" dirty="0">
                <a:solidFill>
                  <a:srgbClr val="000040"/>
                </a:solidFill>
                <a:latin typeface="Calibri"/>
                <a:cs typeface="Calibri"/>
              </a:rPr>
              <a:t>2</a:t>
            </a:r>
            <a:r>
              <a:rPr sz="650" b="1" spc="5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by</a:t>
            </a:r>
            <a:r>
              <a:rPr sz="1500" spc="-22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short-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circuit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equivalents,</a:t>
            </a:r>
            <a:r>
              <a:rPr sz="1500" spc="-22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resulting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 in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1000" spc="-1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0040"/>
                </a:solidFill>
                <a:latin typeface="Calibri"/>
                <a:cs typeface="Calibri"/>
              </a:rPr>
              <a:t>network</a:t>
            </a:r>
            <a:r>
              <a:rPr sz="1000" spc="-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1000" spc="-30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40"/>
                </a:solidFill>
                <a:latin typeface="Calibri"/>
                <a:cs typeface="Calibri"/>
              </a:rPr>
              <a:t>Fig6-</a:t>
            </a:r>
            <a:r>
              <a:rPr sz="1000" spc="-25" dirty="0">
                <a:solidFill>
                  <a:srgbClr val="000040"/>
                </a:solidFill>
                <a:latin typeface="Calibri"/>
                <a:cs typeface="Calibri"/>
              </a:rPr>
              <a:t>2.</a:t>
            </a:r>
            <a:endParaRPr sz="1000">
              <a:latin typeface="Calibri"/>
              <a:cs typeface="Calibri"/>
            </a:endParaRPr>
          </a:p>
          <a:p>
            <a:pPr marL="12700" marR="283210">
              <a:lnSpc>
                <a:spcPts val="1160"/>
              </a:lnSpc>
              <a:spcBef>
                <a:spcPts val="105"/>
              </a:spcBef>
            </a:pPr>
            <a:r>
              <a:rPr sz="1500" baseline="2777" dirty="0">
                <a:latin typeface="Calibri"/>
                <a:cs typeface="Calibri"/>
              </a:rPr>
              <a:t>Note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in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spc="-15" baseline="2777" dirty="0">
                <a:latin typeface="Calibri"/>
                <a:cs typeface="Calibri"/>
              </a:rPr>
              <a:t>Fig6-</a:t>
            </a:r>
            <a:r>
              <a:rPr sz="1500" baseline="2777" dirty="0">
                <a:latin typeface="Calibri"/>
                <a:cs typeface="Calibri"/>
              </a:rPr>
              <a:t>2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that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common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ground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of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dc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supply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and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emitter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resistor</a:t>
            </a:r>
            <a:r>
              <a:rPr sz="1500" spc="3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permits</a:t>
            </a:r>
            <a:r>
              <a:rPr sz="1500" b="1" spc="-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relocation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of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R</a:t>
            </a:r>
            <a:r>
              <a:rPr sz="650" b="1" dirty="0">
                <a:latin typeface="Calibri"/>
                <a:cs typeface="Calibri"/>
              </a:rPr>
              <a:t>B</a:t>
            </a:r>
            <a:r>
              <a:rPr sz="650" b="1" spc="60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and</a:t>
            </a:r>
            <a:r>
              <a:rPr sz="1500" spc="-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R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65" dirty="0">
                <a:latin typeface="Calibri"/>
                <a:cs typeface="Calibri"/>
              </a:rPr>
              <a:t> </a:t>
            </a:r>
            <a:r>
              <a:rPr sz="1500" spc="-37" baseline="2777" dirty="0">
                <a:latin typeface="Calibri"/>
                <a:cs typeface="Calibri"/>
              </a:rPr>
              <a:t>in</a:t>
            </a:r>
            <a:r>
              <a:rPr sz="1500" baseline="2777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parallel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with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input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output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sections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transistor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438" y="3685158"/>
            <a:ext cx="21215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6-1CE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fixed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bias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9313" y="3697350"/>
            <a:ext cx="2435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2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removal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effects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 </a:t>
            </a:r>
            <a:r>
              <a:rPr sz="1650" b="1" i="1" baseline="5050" dirty="0">
                <a:latin typeface="Arial"/>
                <a:cs typeface="Arial"/>
              </a:rPr>
              <a:t>V</a:t>
            </a:r>
            <a:r>
              <a:rPr sz="700" b="1" i="1" dirty="0">
                <a:latin typeface="Arial"/>
                <a:cs typeface="Arial"/>
              </a:rPr>
              <a:t>CC</a:t>
            </a:r>
            <a:r>
              <a:rPr sz="1650" b="1" i="1" baseline="5050" dirty="0">
                <a:latin typeface="Arial"/>
                <a:cs typeface="Arial"/>
              </a:rPr>
              <a:t>,</a:t>
            </a:r>
            <a:r>
              <a:rPr sz="1650" b="1" i="1" spc="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C</a:t>
            </a:r>
            <a:r>
              <a:rPr sz="700" b="1" i="1" dirty="0">
                <a:latin typeface="Arial"/>
                <a:cs typeface="Arial"/>
              </a:rPr>
              <a:t>1</a:t>
            </a:r>
            <a:r>
              <a:rPr sz="1650" b="1" i="1" baseline="5050" dirty="0">
                <a:latin typeface="Arial"/>
                <a:cs typeface="Arial"/>
              </a:rPr>
              <a:t>,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b="1" i="1" spc="-37" baseline="5050" dirty="0">
                <a:latin typeface="Arial"/>
                <a:cs typeface="Arial"/>
              </a:rPr>
              <a:t>C</a:t>
            </a:r>
            <a:r>
              <a:rPr sz="700" b="1" i="1" spc="-2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532" y="4166742"/>
            <a:ext cx="6484620" cy="3276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 marR="30480">
              <a:lnSpc>
                <a:spcPct val="87400"/>
              </a:lnSpc>
              <a:spcBef>
                <a:spcPts val="280"/>
              </a:spcBef>
            </a:pPr>
            <a:r>
              <a:rPr sz="1800" b="1" i="1" baseline="4629" dirty="0">
                <a:solidFill>
                  <a:srgbClr val="000040"/>
                </a:solidFill>
                <a:latin typeface="Arial"/>
                <a:cs typeface="Arial"/>
              </a:rPr>
              <a:t>2-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Substituting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1350" spc="-7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approximate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r</a:t>
            </a:r>
            <a:r>
              <a:rPr sz="600" dirty="0">
                <a:solidFill>
                  <a:srgbClr val="000040"/>
                </a:solidFill>
                <a:latin typeface="Calibri"/>
                <a:cs typeface="Calibri"/>
              </a:rPr>
              <a:t>e</a:t>
            </a:r>
            <a:r>
              <a:rPr sz="600" spc="6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small-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signal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equivalent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 circuit</a:t>
            </a:r>
            <a:r>
              <a:rPr sz="1350" spc="-7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for the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transistor of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Fig6-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2 will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result in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1350" spc="7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network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of</a:t>
            </a:r>
            <a:r>
              <a:rPr sz="1350" spc="-7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Fig6-</a:t>
            </a:r>
            <a:r>
              <a:rPr sz="1350" baseline="6172" dirty="0">
                <a:solidFill>
                  <a:srgbClr val="000040"/>
                </a:solidFill>
                <a:latin typeface="Calibri"/>
                <a:cs typeface="Calibri"/>
              </a:rPr>
              <a:t>3</a:t>
            </a:r>
            <a:r>
              <a:rPr sz="1350" spc="-7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350" spc="-15" baseline="6172" dirty="0">
                <a:solidFill>
                  <a:srgbClr val="000040"/>
                </a:solidFill>
                <a:latin typeface="Calibri"/>
                <a:cs typeface="Calibri"/>
              </a:rPr>
              <a:t>performing</a:t>
            </a:r>
            <a:r>
              <a:rPr sz="1350" spc="750" baseline="6172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following</a:t>
            </a:r>
            <a:r>
              <a:rPr sz="900" spc="35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0040"/>
                </a:solidFill>
                <a:latin typeface="Calibri"/>
                <a:cs typeface="Calibri"/>
              </a:rPr>
              <a:t>results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408" y="5930264"/>
            <a:ext cx="5824855" cy="114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3 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11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to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network</a:t>
            </a:r>
            <a:endParaRPr sz="1650" baseline="5050">
              <a:latin typeface="Arial"/>
              <a:cs typeface="Arial"/>
            </a:endParaRPr>
          </a:p>
          <a:p>
            <a:pPr marL="12700">
              <a:lnSpc>
                <a:spcPts val="1410"/>
              </a:lnSpc>
              <a:spcBef>
                <a:spcPts val="1215"/>
              </a:spcBef>
            </a:pPr>
            <a:r>
              <a:rPr sz="1800" b="1" i="1" baseline="2314" dirty="0">
                <a:solidFill>
                  <a:srgbClr val="000040"/>
                </a:solidFill>
                <a:latin typeface="Arial"/>
                <a:cs typeface="Arial"/>
              </a:rPr>
              <a:t>3-</a:t>
            </a:r>
            <a:r>
              <a:rPr sz="1800" b="1" i="1" spc="-15" baseline="2314" dirty="0">
                <a:solidFill>
                  <a:srgbClr val="000040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The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next</a:t>
            </a:r>
            <a:r>
              <a:rPr sz="1500" spc="-15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step</a:t>
            </a:r>
            <a:r>
              <a:rPr sz="1500" spc="-22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is</a:t>
            </a:r>
            <a:r>
              <a:rPr sz="1500" spc="-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to</a:t>
            </a:r>
            <a:r>
              <a:rPr sz="1500" spc="-15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determine</a:t>
            </a:r>
            <a:r>
              <a:rPr sz="1500" spc="-15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β,</a:t>
            </a:r>
            <a:r>
              <a:rPr sz="1500" spc="-15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r</a:t>
            </a:r>
            <a:r>
              <a:rPr sz="650" dirty="0">
                <a:solidFill>
                  <a:srgbClr val="000040"/>
                </a:solidFill>
                <a:latin typeface="Calibri"/>
                <a:cs typeface="Calibri"/>
              </a:rPr>
              <a:t>e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,</a:t>
            </a:r>
            <a:r>
              <a:rPr sz="1500" spc="-22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baseline="2777" dirty="0">
                <a:solidFill>
                  <a:srgbClr val="000040"/>
                </a:solidFill>
                <a:latin typeface="Calibri"/>
                <a:cs typeface="Calibri"/>
              </a:rPr>
              <a:t>and</a:t>
            </a:r>
            <a:r>
              <a:rPr sz="1500" spc="30" baseline="2777" dirty="0">
                <a:solidFill>
                  <a:srgbClr val="000040"/>
                </a:solidFill>
                <a:latin typeface="Calibri"/>
                <a:cs typeface="Calibri"/>
              </a:rPr>
              <a:t> </a:t>
            </a:r>
            <a:r>
              <a:rPr sz="1500" spc="-37" baseline="2777" dirty="0">
                <a:solidFill>
                  <a:srgbClr val="000040"/>
                </a:solidFill>
                <a:latin typeface="Calibri"/>
                <a:cs typeface="Calibri"/>
              </a:rPr>
              <a:t>r</a:t>
            </a:r>
            <a:r>
              <a:rPr sz="650" spc="-25" dirty="0">
                <a:solidFill>
                  <a:srgbClr val="000040"/>
                </a:solidFill>
                <a:latin typeface="Calibri"/>
                <a:cs typeface="Calibri"/>
              </a:rPr>
              <a:t>o</a:t>
            </a:r>
            <a:endParaRPr sz="650">
              <a:latin typeface="Calibri"/>
              <a:cs typeface="Calibri"/>
            </a:endParaRPr>
          </a:p>
          <a:p>
            <a:pPr marL="13970">
              <a:lnSpc>
                <a:spcPts val="1170"/>
              </a:lnSpc>
            </a:pPr>
            <a:r>
              <a:rPr sz="1000" dirty="0">
                <a:latin typeface="Calibri"/>
                <a:cs typeface="Calibri"/>
              </a:rPr>
              <a:t>The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magnitude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β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obtained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specification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sheet</a:t>
            </a:r>
            <a:endParaRPr sz="1000">
              <a:latin typeface="Calibri"/>
              <a:cs typeface="Calibri"/>
            </a:endParaRPr>
          </a:p>
          <a:p>
            <a:pPr marL="13970">
              <a:lnSpc>
                <a:spcPts val="1190"/>
              </a:lnSpc>
              <a:spcBef>
                <a:spcPts val="65"/>
              </a:spcBef>
            </a:pP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15" baseline="2777" dirty="0">
                <a:latin typeface="Calibri"/>
                <a:cs typeface="Calibri"/>
              </a:rPr>
              <a:t> magnitude </a:t>
            </a:r>
            <a:r>
              <a:rPr sz="1500" baseline="2777" dirty="0">
                <a:latin typeface="Calibri"/>
                <a:cs typeface="Calibri"/>
              </a:rPr>
              <a:t>of</a:t>
            </a:r>
            <a:r>
              <a:rPr sz="1500" spc="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r</a:t>
            </a:r>
            <a:r>
              <a:rPr sz="650" b="1" dirty="0">
                <a:latin typeface="Calibri"/>
                <a:cs typeface="Calibri"/>
              </a:rPr>
              <a:t>e</a:t>
            </a:r>
            <a:r>
              <a:rPr sz="650" b="1" spc="75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determine</a:t>
            </a:r>
            <a:r>
              <a:rPr sz="1500" spc="-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from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a dc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analysis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of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system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15" baseline="2777" dirty="0">
                <a:latin typeface="Calibri"/>
                <a:cs typeface="Calibri"/>
              </a:rPr>
              <a:t> magnitude</a:t>
            </a:r>
            <a:r>
              <a:rPr sz="1500" spc="-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of</a:t>
            </a:r>
            <a:r>
              <a:rPr sz="1500" spc="22" baseline="2777" dirty="0">
                <a:latin typeface="Calibri"/>
                <a:cs typeface="Calibri"/>
              </a:rPr>
              <a:t> </a:t>
            </a:r>
            <a:r>
              <a:rPr sz="1500" b="1" spc="-37" baseline="2777" dirty="0">
                <a:latin typeface="Calibri"/>
                <a:cs typeface="Calibri"/>
              </a:rPr>
              <a:t>r</a:t>
            </a:r>
            <a:r>
              <a:rPr sz="650" b="1" spc="-25" dirty="0">
                <a:latin typeface="Calibri"/>
                <a:cs typeface="Calibri"/>
              </a:rPr>
              <a:t>o</a:t>
            </a:r>
            <a:endParaRPr sz="650">
              <a:latin typeface="Calibri"/>
              <a:cs typeface="Calibri"/>
            </a:endParaRPr>
          </a:p>
          <a:p>
            <a:pPr marL="13970">
              <a:lnSpc>
                <a:spcPts val="1190"/>
              </a:lnSpc>
            </a:pPr>
            <a:r>
              <a:rPr sz="1000" dirty="0">
                <a:latin typeface="Calibri"/>
                <a:cs typeface="Calibri"/>
              </a:rPr>
              <a:t>obtained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specification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sheet</a:t>
            </a:r>
            <a:endParaRPr sz="10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0"/>
              </a:spcBef>
            </a:pPr>
            <a:r>
              <a:rPr sz="1500" b="1" baseline="2777" dirty="0">
                <a:latin typeface="Calibri"/>
                <a:cs typeface="Calibri"/>
              </a:rPr>
              <a:t>Z</a:t>
            </a:r>
            <a:r>
              <a:rPr sz="650" b="1" dirty="0">
                <a:latin typeface="Calibri"/>
                <a:cs typeface="Calibri"/>
              </a:rPr>
              <a:t>i</a:t>
            </a:r>
            <a:r>
              <a:rPr sz="650" b="1" spc="85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from </a:t>
            </a:r>
            <a:r>
              <a:rPr sz="1500" spc="-15" baseline="2777" dirty="0">
                <a:latin typeface="Calibri"/>
                <a:cs typeface="Calibri"/>
              </a:rPr>
              <a:t>fig6-</a:t>
            </a:r>
            <a:r>
              <a:rPr sz="1500" spc="-75" baseline="2777" dirty="0">
                <a:latin typeface="Calibri"/>
                <a:cs typeface="Calibri"/>
              </a:rPr>
              <a:t>3</a:t>
            </a:r>
            <a:endParaRPr sz="1500" baseline="277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604" y="7657338"/>
            <a:ext cx="7473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Calibri"/>
                <a:cs typeface="Calibri"/>
              </a:rPr>
              <a:t>If</a:t>
            </a:r>
            <a:r>
              <a:rPr sz="1650" b="1" i="1" spc="-5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B</a:t>
            </a:r>
            <a:r>
              <a:rPr sz="1650" b="1" i="1" baseline="5050" dirty="0">
                <a:latin typeface="Calibri"/>
                <a:cs typeface="Calibri"/>
              </a:rPr>
              <a:t>&gt;&gt;10</a:t>
            </a:r>
            <a:r>
              <a:rPr sz="1650" b="1" i="1" spc="-37" baseline="5050" dirty="0">
                <a:latin typeface="Calibri"/>
                <a:cs typeface="Calibri"/>
              </a:rPr>
              <a:t> βr</a:t>
            </a:r>
            <a:r>
              <a:rPr sz="700" b="1" i="1" spc="-25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7689" y="7645145"/>
            <a:ext cx="283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0" dirty="0">
                <a:latin typeface="Calibri"/>
                <a:cs typeface="Calibri"/>
              </a:rPr>
              <a:t>then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5864" y="7543038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3483" y="8024621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000" y="8583929"/>
            <a:ext cx="349250" cy="33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75"/>
              </a:lnSpc>
              <a:spcBef>
                <a:spcPts val="100"/>
              </a:spcBef>
            </a:pPr>
            <a:r>
              <a:rPr sz="1650" b="1" i="1" spc="-37" baseline="5050" dirty="0">
                <a:latin typeface="Arial"/>
                <a:cs typeface="Arial"/>
              </a:rPr>
              <a:t>Z</a:t>
            </a:r>
            <a:r>
              <a:rPr sz="700" b="1" i="1" spc="-2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sz="1000" dirty="0">
                <a:latin typeface="Calibri"/>
                <a:cs typeface="Calibri"/>
              </a:rPr>
              <a:t>fig </a:t>
            </a:r>
            <a:r>
              <a:rPr sz="1000" spc="-10" dirty="0">
                <a:latin typeface="Calibri"/>
                <a:cs typeface="Calibri"/>
              </a:rPr>
              <a:t>6-</a:t>
            </a:r>
            <a:r>
              <a:rPr sz="1000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0208" y="8591550"/>
            <a:ext cx="6120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aseline="2777" dirty="0">
                <a:latin typeface="Calibri"/>
                <a:cs typeface="Calibri"/>
              </a:rPr>
              <a:t>Determined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when</a:t>
            </a:r>
            <a:r>
              <a:rPr sz="1500" spc="-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V</a:t>
            </a:r>
            <a:r>
              <a:rPr sz="650" b="1" dirty="0">
                <a:latin typeface="Calibri"/>
                <a:cs typeface="Calibri"/>
              </a:rPr>
              <a:t>i</a:t>
            </a:r>
            <a:r>
              <a:rPr sz="1500" b="1" baseline="2777" dirty="0">
                <a:latin typeface="Calibri"/>
                <a:cs typeface="Calibri"/>
              </a:rPr>
              <a:t>=0</a:t>
            </a:r>
            <a:r>
              <a:rPr sz="1500" b="1" spc="-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,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650" b="1" dirty="0">
                <a:latin typeface="Calibri"/>
                <a:cs typeface="Calibri"/>
              </a:rPr>
              <a:t>i</a:t>
            </a:r>
            <a:r>
              <a:rPr sz="650" b="1" spc="70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=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650" b="1" dirty="0">
                <a:latin typeface="Calibri"/>
                <a:cs typeface="Calibri"/>
              </a:rPr>
              <a:t>b</a:t>
            </a:r>
            <a:r>
              <a:rPr sz="1500" b="1" baseline="2777" dirty="0">
                <a:latin typeface="Calibri"/>
                <a:cs typeface="Calibri"/>
              </a:rPr>
              <a:t>=0</a:t>
            </a:r>
            <a:r>
              <a:rPr sz="1500" b="1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,</a:t>
            </a:r>
            <a:r>
              <a:rPr sz="1500" spc="-15" baseline="2777" dirty="0">
                <a:latin typeface="Calibri"/>
                <a:cs typeface="Calibri"/>
              </a:rPr>
              <a:t> resulting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in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an</a:t>
            </a:r>
            <a:r>
              <a:rPr sz="1500" spc="-22" baseline="2777" dirty="0">
                <a:latin typeface="Calibri"/>
                <a:cs typeface="Calibri"/>
              </a:rPr>
              <a:t> </a:t>
            </a:r>
            <a:r>
              <a:rPr sz="1500" spc="-15" baseline="2777" dirty="0">
                <a:latin typeface="Calibri"/>
                <a:cs typeface="Calibri"/>
              </a:rPr>
              <a:t>open-</a:t>
            </a:r>
            <a:r>
              <a:rPr sz="1500" baseline="2777" dirty="0">
                <a:latin typeface="Calibri"/>
                <a:cs typeface="Calibri"/>
              </a:rPr>
              <a:t>circuit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equivalence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for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current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source,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the</a:t>
            </a:r>
            <a:r>
              <a:rPr sz="1500" spc="-30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result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is</a:t>
            </a:r>
            <a:r>
              <a:rPr sz="1500" spc="-37" baseline="2777" dirty="0">
                <a:latin typeface="Calibri"/>
                <a:cs typeface="Calibri"/>
              </a:rPr>
              <a:t> </a:t>
            </a:r>
            <a:r>
              <a:rPr sz="1500" baseline="2777" dirty="0">
                <a:latin typeface="Calibri"/>
                <a:cs typeface="Calibri"/>
              </a:rPr>
              <a:t>shown</a:t>
            </a:r>
            <a:r>
              <a:rPr sz="1500" spc="-15" baseline="2777" dirty="0">
                <a:latin typeface="Calibri"/>
                <a:cs typeface="Calibri"/>
              </a:rPr>
              <a:t> </a:t>
            </a:r>
            <a:r>
              <a:rPr sz="1500" spc="-37" baseline="2777" dirty="0">
                <a:latin typeface="Calibri"/>
                <a:cs typeface="Calibri"/>
              </a:rPr>
              <a:t>in</a:t>
            </a:r>
            <a:endParaRPr sz="1500" baseline="277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1610" y="9714991"/>
            <a:ext cx="23564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4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Determining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Z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network</a:t>
            </a:r>
            <a:endParaRPr sz="1650" baseline="50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354" y="2336418"/>
            <a:ext cx="4447286" cy="13658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0275" y="7952231"/>
            <a:ext cx="1931289" cy="420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8029" y="8916060"/>
            <a:ext cx="1468759" cy="93853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335" y="4607813"/>
            <a:ext cx="3449954" cy="14751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2820" y="7090854"/>
            <a:ext cx="1657859" cy="451041"/>
          </a:xfrm>
          <a:prstGeom prst="rect">
            <a:avLst/>
          </a:prstGeom>
        </p:spPr>
      </p:pic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7759" y="2106675"/>
            <a:ext cx="1217996" cy="20097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70250" y="2553156"/>
            <a:ext cx="1310005" cy="509905"/>
            <a:chOff x="3270250" y="2553156"/>
            <a:chExt cx="1310005" cy="509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9975" y="2553156"/>
              <a:ext cx="706754" cy="377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0250" y="2630423"/>
              <a:ext cx="1309497" cy="4323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14819" y="908049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0" y="1084833"/>
            <a:ext cx="646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 Light"/>
                <a:cs typeface="Calibri Light"/>
              </a:rPr>
              <a:t>If</a:t>
            </a:r>
            <a:r>
              <a:rPr sz="1650" spc="-30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o</a:t>
            </a:r>
            <a:r>
              <a:rPr sz="700" spc="7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≥</a:t>
            </a:r>
            <a:r>
              <a:rPr sz="1650" spc="-44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10</a:t>
            </a:r>
            <a:r>
              <a:rPr sz="1650" spc="-37" baseline="5050" dirty="0">
                <a:latin typeface="Calibri Light"/>
                <a:cs typeface="Calibri Light"/>
              </a:rPr>
              <a:t> R</a:t>
            </a:r>
            <a:r>
              <a:rPr sz="700" spc="-25" dirty="0">
                <a:latin typeface="Calibri Light"/>
                <a:cs typeface="Calibri Light"/>
              </a:rPr>
              <a:t>C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932" y="1918461"/>
            <a:ext cx="1300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Arial"/>
                <a:cs typeface="Arial"/>
              </a:rPr>
              <a:t>A</a:t>
            </a:r>
            <a:r>
              <a:rPr sz="700" b="1" i="1" dirty="0">
                <a:latin typeface="Arial"/>
                <a:cs typeface="Arial"/>
              </a:rPr>
              <a:t>v</a:t>
            </a:r>
            <a:r>
              <a:rPr sz="700" b="1" i="1" spc="204" dirty="0">
                <a:latin typeface="Arial"/>
                <a:cs typeface="Arial"/>
              </a:rPr>
              <a:t>  </a:t>
            </a:r>
            <a:r>
              <a:rPr sz="1650" baseline="5050" dirty="0">
                <a:latin typeface="Calibri"/>
                <a:cs typeface="Calibri"/>
              </a:rPr>
              <a:t>the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resistor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r</a:t>
            </a:r>
            <a:r>
              <a:rPr sz="700" dirty="0">
                <a:latin typeface="Calibri"/>
                <a:cs typeface="Calibri"/>
              </a:rPr>
              <a:t>o</a:t>
            </a:r>
            <a:r>
              <a:rPr sz="700" spc="80" dirty="0">
                <a:latin typeface="Calibri"/>
                <a:cs typeface="Calibri"/>
              </a:rPr>
              <a:t> </a:t>
            </a:r>
            <a:r>
              <a:rPr sz="1650" spc="-37" baseline="5050" dirty="0">
                <a:latin typeface="Calibri"/>
                <a:cs typeface="Calibri"/>
              </a:rPr>
              <a:t>and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3370" y="1918461"/>
            <a:ext cx="148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baseline="5050" dirty="0">
                <a:latin typeface="Calibri"/>
                <a:cs typeface="Calibri"/>
              </a:rPr>
              <a:t>R</a:t>
            </a:r>
            <a:r>
              <a:rPr sz="700" b="1" dirty="0">
                <a:latin typeface="Calibri"/>
                <a:cs typeface="Calibri"/>
              </a:rPr>
              <a:t>C</a:t>
            </a:r>
            <a:r>
              <a:rPr sz="700" b="1" spc="85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are</a:t>
            </a:r>
            <a:r>
              <a:rPr sz="1650" spc="-30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in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parallel,</a:t>
            </a:r>
            <a:r>
              <a:rPr sz="1650" spc="-7" baseline="5050" dirty="0">
                <a:latin typeface="Calibri"/>
                <a:cs typeface="Calibri"/>
              </a:rPr>
              <a:t> </a:t>
            </a:r>
            <a:r>
              <a:rPr sz="1650" baseline="5050" dirty="0">
                <a:latin typeface="Calibri"/>
                <a:cs typeface="Calibri"/>
              </a:rPr>
              <a:t>and</a:t>
            </a:r>
            <a:r>
              <a:rPr sz="1650" spc="-15" baseline="5050" dirty="0">
                <a:latin typeface="Calibri"/>
                <a:cs typeface="Calibri"/>
              </a:rPr>
              <a:t> </a:t>
            </a:r>
            <a:r>
              <a:rPr sz="1650" i="1" spc="-37" baseline="5050" dirty="0">
                <a:latin typeface="Arial"/>
                <a:cs typeface="Arial"/>
              </a:rPr>
              <a:t>But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2447289"/>
            <a:ext cx="469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So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that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932" y="3045079"/>
            <a:ext cx="274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000" y="3759834"/>
            <a:ext cx="1003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 Light"/>
                <a:cs typeface="Calibri Light"/>
              </a:rPr>
              <a:t>If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912" y="3772026"/>
            <a:ext cx="539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o</a:t>
            </a:r>
            <a:r>
              <a:rPr sz="700" spc="75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≥</a:t>
            </a:r>
            <a:r>
              <a:rPr sz="1650" spc="-52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10</a:t>
            </a:r>
            <a:r>
              <a:rPr sz="1650" spc="-60" baseline="505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R</a:t>
            </a:r>
            <a:r>
              <a:rPr sz="700" spc="-25" dirty="0">
                <a:latin typeface="Calibri Light"/>
                <a:cs typeface="Calibri Light"/>
              </a:rPr>
              <a:t>C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932" y="4582794"/>
            <a:ext cx="1327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spc="-37" baseline="5050" dirty="0">
                <a:latin typeface="Calibri"/>
                <a:cs typeface="Calibri"/>
              </a:rPr>
              <a:t>A</a:t>
            </a:r>
            <a:r>
              <a:rPr sz="700" b="1" i="1" spc="-25" dirty="0">
                <a:latin typeface="Calibri"/>
                <a:cs typeface="Calibri"/>
              </a:rPr>
              <a:t>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6932" y="5337428"/>
            <a:ext cx="3060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20" dirty="0">
                <a:latin typeface="Arial"/>
                <a:cs typeface="Arial"/>
              </a:rPr>
              <a:t>With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98056" y="1801113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4]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5195" y="3729354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5]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95007" y="4375530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6]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4152" y="7163180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7]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000" y="7546085"/>
            <a:ext cx="1003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 Light"/>
                <a:cs typeface="Calibri Light"/>
              </a:rPr>
              <a:t>If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9060" y="7558277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o</a:t>
            </a:r>
            <a:r>
              <a:rPr sz="700" spc="7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≥</a:t>
            </a:r>
            <a:r>
              <a:rPr sz="1650" spc="-67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10</a:t>
            </a:r>
            <a:r>
              <a:rPr sz="1650" spc="-37" baseline="5050" dirty="0">
                <a:latin typeface="Calibri Light"/>
                <a:cs typeface="Calibri Light"/>
              </a:rPr>
              <a:t> </a:t>
            </a:r>
            <a:r>
              <a:rPr sz="1650" spc="-52" baseline="5050" dirty="0">
                <a:latin typeface="Calibri Light"/>
                <a:cs typeface="Calibri Light"/>
              </a:rPr>
              <a:t>R</a:t>
            </a:r>
            <a:r>
              <a:rPr sz="700" spc="-35" dirty="0">
                <a:latin typeface="Calibri Light"/>
                <a:cs typeface="Calibri Light"/>
              </a:rPr>
              <a:t>C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3973" y="7546085"/>
            <a:ext cx="235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 Light"/>
                <a:cs typeface="Calibri Light"/>
              </a:rPr>
              <a:t>and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2807" y="7558277"/>
            <a:ext cx="608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B</a:t>
            </a:r>
            <a:r>
              <a:rPr sz="700" spc="7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≥</a:t>
            </a:r>
            <a:r>
              <a:rPr sz="1650" spc="-60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10</a:t>
            </a:r>
            <a:r>
              <a:rPr sz="1650" spc="-75" baseline="505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βr</a:t>
            </a:r>
            <a:r>
              <a:rPr sz="700" spc="-25" dirty="0">
                <a:latin typeface="Calibri Light"/>
                <a:cs typeface="Calibri Light"/>
              </a:rPr>
              <a:t>e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932" y="8376665"/>
            <a:ext cx="826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checking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8911" y="8274557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8]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6932" y="8923781"/>
            <a:ext cx="6397625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9]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100">
              <a:latin typeface="Arial"/>
              <a:cs typeface="Arial"/>
            </a:endParaRPr>
          </a:p>
          <a:p>
            <a:pPr marL="12700" marR="106045">
              <a:lnSpc>
                <a:spcPts val="1250"/>
              </a:lnSpc>
            </a:pPr>
            <a:r>
              <a:rPr sz="1650" b="1" i="1" baseline="5050" dirty="0">
                <a:latin typeface="Calibri"/>
                <a:cs typeface="Calibri"/>
              </a:rPr>
              <a:t>Phase</a:t>
            </a:r>
            <a:r>
              <a:rPr sz="1650" b="1" i="1" spc="-44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Relationship</a:t>
            </a:r>
            <a:r>
              <a:rPr sz="1650" i="1" baseline="5050" dirty="0">
                <a:latin typeface="Calibri"/>
                <a:cs typeface="Calibri"/>
              </a:rPr>
              <a:t>: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negative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sign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resulting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equation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A</a:t>
            </a:r>
            <a:r>
              <a:rPr sz="700" b="1" i="1" dirty="0">
                <a:latin typeface="Calibri"/>
                <a:cs typeface="Calibri"/>
              </a:rPr>
              <a:t>v</a:t>
            </a:r>
            <a:r>
              <a:rPr sz="700" b="1" i="1" spc="7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reveals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that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180º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phase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shift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spc="-15" baseline="5050" dirty="0">
                <a:latin typeface="Calibri"/>
                <a:cs typeface="Calibri"/>
              </a:rPr>
              <a:t>occurs </a:t>
            </a:r>
            <a:r>
              <a:rPr sz="1100" i="1" dirty="0">
                <a:latin typeface="Calibri"/>
                <a:cs typeface="Calibri"/>
              </a:rPr>
              <a:t>between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input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and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output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signals,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shown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fig6-</a:t>
            </a:r>
            <a:r>
              <a:rPr sz="1100" i="1" spc="-5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5560" y="3227831"/>
            <a:ext cx="1414144" cy="5180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7420" y="3963923"/>
            <a:ext cx="1364360" cy="59588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6054" y="4878323"/>
            <a:ext cx="2345712" cy="48094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0545" y="8559291"/>
            <a:ext cx="1053312" cy="5175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00275" y="689609"/>
            <a:ext cx="1710689" cy="38354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3455" y="1267459"/>
            <a:ext cx="3163189" cy="682625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2159000" y="5806439"/>
            <a:ext cx="3246755" cy="1521460"/>
            <a:chOff x="2159000" y="5806439"/>
            <a:chExt cx="3246755" cy="152146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5806439"/>
              <a:ext cx="2512060" cy="4025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6495" y="6210299"/>
              <a:ext cx="2969260" cy="5549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9000" y="6766559"/>
              <a:ext cx="2151888" cy="561339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9819" y="7923021"/>
            <a:ext cx="1248257" cy="4445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29585" y="7886826"/>
            <a:ext cx="1949743" cy="481330"/>
          </a:xfrm>
          <a:prstGeom prst="rect">
            <a:avLst/>
          </a:prstGeom>
        </p:spPr>
      </p:pic>
      <p:sp>
        <p:nvSpPr>
          <p:cNvPr id="40" name="Footer Placeholder 3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002" y="159511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183762"/>
            <a:ext cx="5758180" cy="2192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Ideal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Op-</a:t>
            </a:r>
            <a:r>
              <a:rPr sz="1000" b="1" dirty="0">
                <a:latin typeface="Times New Roman"/>
                <a:cs typeface="Times New Roman"/>
              </a:rPr>
              <a:t>Amp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Characteristics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  <a:spcBef>
                <a:spcPts val="830"/>
              </a:spcBef>
            </a:pP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2"/>
              </a:rPr>
              <a:t>ideal</a:t>
            </a:r>
            <a:r>
              <a:rPr sz="100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2"/>
              </a:rPr>
              <a:t>op-</a:t>
            </a:r>
            <a:r>
              <a:rPr sz="1000" dirty="0">
                <a:latin typeface="Times New Roman"/>
                <a:cs typeface="Times New Roman"/>
                <a:hlinkClick r:id="rId2"/>
              </a:rPr>
              <a:t>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should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following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characteristics: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45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(So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maximum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obtained)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50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resistance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(Due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almost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source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drive</a:t>
            </a:r>
            <a:r>
              <a:rPr sz="1000" spc="-25" dirty="0">
                <a:latin typeface="Times New Roman"/>
                <a:cs typeface="Times New Roman"/>
              </a:rPr>
              <a:t> it)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50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  <a:hlinkClick r:id="rId3"/>
              </a:rPr>
              <a:t>resistance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(So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there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due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load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  <a:hlinkClick r:id="rId4"/>
              </a:rPr>
              <a:t>current</a:t>
            </a:r>
            <a:r>
              <a:rPr sz="1000" spc="-10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50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bandwidth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45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noise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45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power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supply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rejection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(PSSR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25" dirty="0">
                <a:latin typeface="Times New Roman"/>
                <a:cs typeface="Times New Roman"/>
              </a:rPr>
              <a:t> 0)</a:t>
            </a:r>
            <a:endParaRPr sz="1000">
              <a:latin typeface="Times New Roman"/>
              <a:cs typeface="Times New Roman"/>
            </a:endParaRPr>
          </a:p>
          <a:p>
            <a:pPr marL="469265" indent="-227965">
              <a:lnSpc>
                <a:spcPts val="1175"/>
              </a:lnSpc>
              <a:buAutoNum type="arabicPeriod"/>
              <a:tabLst>
                <a:tab pos="469265" algn="l"/>
              </a:tabLst>
            </a:pP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common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mode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rejection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ratio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(CMMR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=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∞)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Times New Roman"/>
                <a:cs typeface="Times New Roman"/>
              </a:rPr>
              <a:t>Practical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Operational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Amplifier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910"/>
              </a:spcBef>
            </a:pPr>
            <a:r>
              <a:rPr sz="1000" dirty="0">
                <a:latin typeface="Times New Roman"/>
                <a:cs typeface="Times New Roman"/>
              </a:rPr>
              <a:t>None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above-</a:t>
            </a:r>
            <a:r>
              <a:rPr sz="1000" dirty="0">
                <a:latin typeface="Times New Roman"/>
                <a:cs typeface="Times New Roman"/>
              </a:rPr>
              <a:t>given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parameters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practically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realized.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practical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some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unavoidable </a:t>
            </a:r>
            <a:r>
              <a:rPr sz="1000" dirty="0">
                <a:latin typeface="Times New Roman"/>
                <a:cs typeface="Times New Roman"/>
              </a:rPr>
              <a:t>imperfections and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hence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its </a:t>
            </a:r>
            <a:r>
              <a:rPr sz="1000" spc="-10" dirty="0">
                <a:latin typeface="Times New Roman"/>
                <a:cs typeface="Times New Roman"/>
              </a:rPr>
              <a:t>characteristics</a:t>
            </a:r>
            <a:r>
              <a:rPr sz="1000" dirty="0">
                <a:latin typeface="Times New Roman"/>
                <a:cs typeface="Times New Roman"/>
              </a:rPr>
              <a:t> differ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ideal one.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real op-amp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 have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non-</a:t>
            </a:r>
            <a:r>
              <a:rPr sz="1000" dirty="0">
                <a:latin typeface="Times New Roman"/>
                <a:cs typeface="Times New Roman"/>
              </a:rPr>
              <a:t>zero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non- </a:t>
            </a:r>
            <a:r>
              <a:rPr sz="1000" dirty="0">
                <a:latin typeface="Times New Roman"/>
                <a:cs typeface="Times New Roman"/>
              </a:rPr>
              <a:t>infinite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parameters.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27416"/>
            <a:ext cx="5756275" cy="1170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33154"/>
                </a:solidFill>
                <a:latin typeface="Times New Roman"/>
                <a:cs typeface="Times New Roman"/>
              </a:rPr>
              <a:t>Applications</a:t>
            </a:r>
            <a:r>
              <a:rPr sz="1000" b="1" spc="-3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3154"/>
                </a:solidFill>
                <a:latin typeface="Times New Roman"/>
                <a:cs typeface="Times New Roman"/>
              </a:rPr>
              <a:t>of</a:t>
            </a:r>
            <a:r>
              <a:rPr sz="1000" b="1" spc="-25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3154"/>
                </a:solidFill>
                <a:latin typeface="Times New Roman"/>
                <a:cs typeface="Times New Roman"/>
              </a:rPr>
              <a:t>Operational</a:t>
            </a:r>
            <a:r>
              <a:rPr sz="1000" b="1" spc="-30" dirty="0">
                <a:solidFill>
                  <a:srgbClr val="233154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233154"/>
                </a:solidFill>
                <a:latin typeface="Times New Roman"/>
                <a:cs typeface="Times New Roman"/>
              </a:rPr>
              <a:t>Amplifier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150"/>
              </a:lnSpc>
              <a:spcBef>
                <a:spcPts val="900"/>
              </a:spcBef>
            </a:pP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integrated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amps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offer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advantages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ICs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such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high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reliability,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small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size,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cheap,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less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power </a:t>
            </a:r>
            <a:r>
              <a:rPr sz="1000" dirty="0">
                <a:latin typeface="Times New Roman"/>
                <a:cs typeface="Times New Roman"/>
              </a:rPr>
              <a:t>consumption.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are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used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variety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applications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such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5"/>
              </a:rPr>
              <a:t>inverting</a:t>
            </a:r>
            <a:r>
              <a:rPr sz="1000" u="sng" spc="25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5"/>
              </a:rPr>
              <a:t>amplifier</a:t>
            </a:r>
            <a:r>
              <a:rPr sz="1000" spc="40" dirty="0">
                <a:solidFill>
                  <a:srgbClr val="BD9E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6"/>
              </a:rPr>
              <a:t>non</a:t>
            </a:r>
            <a:r>
              <a:rPr sz="1000" u="sng" spc="3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6"/>
              </a:rPr>
              <a:t>inverting</a:t>
            </a:r>
            <a:r>
              <a:rPr sz="1000" u="sng" spc="3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1000" u="sng" spc="-1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6"/>
              </a:rPr>
              <a:t>amplifiers</a:t>
            </a:r>
            <a:r>
              <a:rPr sz="1000" spc="-10" dirty="0">
                <a:latin typeface="Times New Roman"/>
                <a:cs typeface="Times New Roman"/>
                <a:hlinkClick r:id="rId6"/>
              </a:rPr>
              <a:t>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unity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gain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buffer,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7"/>
              </a:rPr>
              <a:t>summing</a:t>
            </a:r>
            <a:r>
              <a:rPr sz="1000" u="sng" spc="7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7"/>
              </a:rPr>
              <a:t>amplifier</a:t>
            </a:r>
            <a:r>
              <a:rPr sz="1000" dirty="0">
                <a:latin typeface="Times New Roman"/>
                <a:cs typeface="Times New Roman"/>
                <a:hlinkClick r:id="rId7"/>
              </a:rPr>
              <a:t>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8"/>
              </a:rPr>
              <a:t>differentiator</a:t>
            </a:r>
            <a:r>
              <a:rPr sz="1000" dirty="0">
                <a:latin typeface="Times New Roman"/>
                <a:cs typeface="Times New Roman"/>
                <a:hlinkClick r:id="rId8"/>
              </a:rPr>
              <a:t>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9"/>
              </a:rPr>
              <a:t>integrator</a:t>
            </a:r>
            <a:r>
              <a:rPr sz="1000" dirty="0">
                <a:latin typeface="Times New Roman"/>
                <a:cs typeface="Times New Roman"/>
                <a:hlinkClick r:id="rId9"/>
              </a:rPr>
              <a:t>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adder,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instrumentation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amplifier,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10"/>
              </a:rPr>
              <a:t>Wien</a:t>
            </a:r>
            <a:r>
              <a:rPr sz="1000" u="sng" spc="65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000" u="sng" spc="-1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10"/>
              </a:rPr>
              <a:t>bridge</a:t>
            </a:r>
            <a:r>
              <a:rPr sz="1000" spc="-10" dirty="0">
                <a:solidFill>
                  <a:srgbClr val="BD9E5F"/>
                </a:solid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10"/>
              </a:rPr>
              <a:t>oscillator</a:t>
            </a:r>
            <a:r>
              <a:rPr sz="1000" dirty="0">
                <a:latin typeface="Times New Roman"/>
                <a:cs typeface="Times New Roman"/>
                <a:hlinkClick r:id="rId10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Filters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etc.</a:t>
            </a:r>
            <a:endParaRPr sz="1000">
              <a:latin typeface="Times New Roman"/>
              <a:cs typeface="Times New Roman"/>
            </a:endParaRPr>
          </a:p>
          <a:p>
            <a:pPr marL="12700" marR="4084954" algn="just">
              <a:lnSpc>
                <a:spcPts val="1160"/>
              </a:lnSpc>
              <a:spcBef>
                <a:spcPts val="20"/>
              </a:spcBef>
            </a:pPr>
            <a:r>
              <a:rPr sz="1000" dirty="0">
                <a:latin typeface="Times New Roman"/>
                <a:cs typeface="Times New Roman"/>
              </a:rPr>
              <a:t>Positiv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⇒</a:t>
            </a:r>
            <a:r>
              <a:rPr sz="1000" spc="15" dirty="0">
                <a:latin typeface="Cambria Math"/>
                <a:cs typeface="Cambria Math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Oscillator </a:t>
            </a:r>
            <a:r>
              <a:rPr sz="1000" dirty="0">
                <a:latin typeface="Times New Roman"/>
                <a:cs typeface="Times New Roman"/>
              </a:rPr>
              <a:t>Negative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Feedback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⇒</a:t>
            </a:r>
            <a:r>
              <a:rPr sz="1000" spc="10" dirty="0">
                <a:latin typeface="Cambria Math"/>
                <a:cs typeface="Cambria Math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Amplifier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704" y="8689593"/>
            <a:ext cx="1993900" cy="1828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5"/>
              </a:lnSpc>
            </a:pPr>
            <a:r>
              <a:rPr sz="1200" b="1" dirty="0">
                <a:latin typeface="Times New Roman"/>
                <a:cs typeface="Times New Roman"/>
              </a:rPr>
              <a:t>Working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Principle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Op-</a:t>
            </a:r>
            <a:r>
              <a:rPr sz="1200" b="1" spc="-25" dirty="0">
                <a:latin typeface="Times New Roman"/>
                <a:cs typeface="Times New Roman"/>
              </a:rPr>
              <a:t>Amp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704" y="8986773"/>
            <a:ext cx="2752725" cy="16764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/>
                <a:cs typeface="Times New Roman"/>
              </a:rPr>
              <a:t>Open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Loop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Operation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of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an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Operational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Amplifier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9245345"/>
            <a:ext cx="5753735" cy="4699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said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above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 </a:t>
            </a:r>
            <a:r>
              <a:rPr sz="1000" spc="-10" dirty="0">
                <a:latin typeface="Times New Roman"/>
                <a:cs typeface="Times New Roman"/>
              </a:rPr>
              <a:t>op-</a:t>
            </a:r>
            <a:r>
              <a:rPr sz="1000" dirty="0">
                <a:latin typeface="Times New Roman"/>
                <a:cs typeface="Times New Roman"/>
              </a:rPr>
              <a:t>amp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differential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 and single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ended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output. So,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if we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apply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 signals one at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another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non-</a:t>
            </a:r>
            <a:r>
              <a:rPr sz="1000" dirty="0">
                <a:latin typeface="Times New Roman"/>
                <a:cs typeface="Times New Roman"/>
              </a:rPr>
              <a:t>inverting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terminal,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ideal</a:t>
            </a:r>
            <a:r>
              <a:rPr sz="10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op-</a:t>
            </a:r>
            <a:r>
              <a:rPr sz="1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/>
              </a:rPr>
              <a:t>amp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will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amplify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difference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two </a:t>
            </a:r>
            <a:r>
              <a:rPr sz="1000" dirty="0">
                <a:latin typeface="Times New Roman"/>
                <a:cs typeface="Times New Roman"/>
              </a:rPr>
              <a:t>applied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signals.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call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this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difference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between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two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signals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differential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input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voltage.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3162" y="1103577"/>
            <a:ext cx="5656500" cy="18666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1956" y="5696769"/>
            <a:ext cx="4829026" cy="157158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92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80" y="883157"/>
            <a:ext cx="2547620" cy="16394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6932" y="2357373"/>
            <a:ext cx="5866130" cy="5156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2938780">
              <a:lnSpc>
                <a:spcPct val="102699"/>
              </a:lnSpc>
              <a:spcBef>
                <a:spcPts val="6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5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180º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phase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shift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between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input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&amp;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output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simplicity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moving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from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one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to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other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by:</a:t>
            </a:r>
            <a:r>
              <a:rPr sz="1650" i="1" spc="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h</a:t>
            </a:r>
            <a:r>
              <a:rPr sz="700" b="1" i="1" dirty="0">
                <a:latin typeface="Arial"/>
                <a:cs typeface="Arial"/>
              </a:rPr>
              <a:t>fe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=</a:t>
            </a:r>
            <a:r>
              <a:rPr sz="1650" b="1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β</a:t>
            </a:r>
            <a:r>
              <a:rPr sz="1650" b="1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and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h</a:t>
            </a:r>
            <a:r>
              <a:rPr sz="700" b="1" i="1" dirty="0">
                <a:latin typeface="Arial"/>
                <a:cs typeface="Arial"/>
              </a:rPr>
              <a:t>ie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=</a:t>
            </a:r>
            <a:r>
              <a:rPr sz="1650" b="1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β</a:t>
            </a:r>
            <a:r>
              <a:rPr sz="1650" b="1" i="1" spc="-37" baseline="5050" dirty="0">
                <a:latin typeface="Arial"/>
                <a:cs typeface="Arial"/>
              </a:rPr>
              <a:t> r</a:t>
            </a:r>
            <a:r>
              <a:rPr sz="700" b="1" i="1" spc="-2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100" b="1" i="1" dirty="0">
                <a:latin typeface="Calibri"/>
                <a:cs typeface="Calibri"/>
              </a:rPr>
              <a:t>Example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1: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network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Fig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6-</a:t>
            </a:r>
            <a:r>
              <a:rPr sz="1100" i="1" spc="-5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4864" y="4555362"/>
            <a:ext cx="4616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6-</a:t>
            </a:r>
            <a:r>
              <a:rPr sz="1100" i="1" spc="-5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4872354"/>
            <a:ext cx="525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8339" y="7745729"/>
            <a:ext cx="235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(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 </a:t>
            </a:r>
            <a:r>
              <a:rPr sz="1100" i="1" spc="-5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635" y="7757921"/>
            <a:ext cx="165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37" baseline="5050" dirty="0">
                <a:latin typeface="Arial"/>
                <a:cs typeface="Arial"/>
              </a:rPr>
              <a:t>Z</a:t>
            </a:r>
            <a:r>
              <a:rPr sz="700" b="1" i="1" spc="-2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3307" y="8129777"/>
            <a:ext cx="175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37" baseline="5050" dirty="0">
                <a:latin typeface="Arial"/>
                <a:cs typeface="Arial"/>
              </a:rPr>
              <a:t>A</a:t>
            </a:r>
            <a:r>
              <a:rPr sz="700" b="1" i="1" spc="-25" dirty="0">
                <a:latin typeface="Arial"/>
                <a:cs typeface="Arial"/>
              </a:rPr>
              <a:t>v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3307" y="8756141"/>
            <a:ext cx="151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37" baseline="5050" dirty="0">
                <a:latin typeface="Arial"/>
                <a:cs typeface="Arial"/>
              </a:rPr>
              <a:t>A</a:t>
            </a:r>
            <a:r>
              <a:rPr sz="700" b="1" i="1" spc="-25" dirty="0"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9462007"/>
            <a:ext cx="709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check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1282" y="9474200"/>
            <a:ext cx="1524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37" baseline="5050" dirty="0">
                <a:latin typeface="Arial"/>
                <a:cs typeface="Arial"/>
              </a:rPr>
              <a:t>A</a:t>
            </a:r>
            <a:r>
              <a:rPr sz="700" b="1" i="1" spc="-25" dirty="0"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5080126"/>
            <a:ext cx="3303524" cy="2687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1754" y="7933181"/>
            <a:ext cx="2618105" cy="2065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6035" y="8308847"/>
            <a:ext cx="2633471" cy="39590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89" y="8930702"/>
            <a:ext cx="3596640" cy="4960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4785" y="9651491"/>
            <a:ext cx="2536507" cy="3962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8819" y="3752468"/>
            <a:ext cx="3071622" cy="9690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5754" y="3124326"/>
            <a:ext cx="2279650" cy="1597025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108" y="659891"/>
            <a:ext cx="2846070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b="1" i="1" spc="-10" dirty="0">
                <a:latin typeface="Arial"/>
                <a:cs typeface="Arial"/>
              </a:rPr>
              <a:t>2-</a:t>
            </a:r>
            <a:r>
              <a:rPr sz="1100" b="1" i="1" spc="-210" dirty="0">
                <a:latin typeface="Arial"/>
                <a:cs typeface="Arial"/>
              </a:rPr>
              <a:t> </a:t>
            </a:r>
            <a:r>
              <a:rPr sz="1100" dirty="0">
                <a:latin typeface="Calibri Light"/>
                <a:cs typeface="Calibri Light"/>
              </a:rPr>
              <a:t>Voltage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Divider Bias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(bypassed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CE</a:t>
            </a:r>
            <a:r>
              <a:rPr sz="1100" spc="-10" dirty="0">
                <a:latin typeface="Calibri Light"/>
                <a:cs typeface="Calibri Light"/>
              </a:rPr>
              <a:t> configuration)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2643885"/>
            <a:ext cx="5334635" cy="3676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807335">
              <a:lnSpc>
                <a:spcPct val="103600"/>
              </a:lnSpc>
              <a:spcBef>
                <a:spcPts val="5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7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voltage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divider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bias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 </a:t>
            </a:r>
            <a:r>
              <a:rPr sz="1650" i="1" baseline="5050" dirty="0">
                <a:latin typeface="Arial"/>
                <a:cs typeface="Arial"/>
              </a:rPr>
              <a:t>Substituting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approximate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10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equivalent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circuit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will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result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network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6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Fig7-</a:t>
            </a:r>
            <a:r>
              <a:rPr sz="1650" i="1" spc="-37" baseline="5050" dirty="0">
                <a:latin typeface="Arial"/>
                <a:cs typeface="Arial"/>
              </a:rPr>
              <a:t>8.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3098" y="4463922"/>
            <a:ext cx="546544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8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substituting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9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equivalent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circuit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into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ac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equivalent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network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10]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174360"/>
            <a:ext cx="1092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5847968"/>
            <a:ext cx="28092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baseline="5050" dirty="0">
                <a:latin typeface="Calibri"/>
                <a:cs typeface="Calibri"/>
              </a:rPr>
              <a:t>Z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9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with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i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=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0V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resulting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I</a:t>
            </a:r>
            <a:r>
              <a:rPr sz="700" b="1" i="1" dirty="0">
                <a:latin typeface="Calibri"/>
                <a:cs typeface="Calibri"/>
              </a:rPr>
              <a:t>b</a:t>
            </a:r>
            <a:r>
              <a:rPr sz="700" b="1" i="1" spc="9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=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0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μA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βI</a:t>
            </a:r>
            <a:r>
              <a:rPr sz="700" b="1" i="1" dirty="0">
                <a:latin typeface="Calibri"/>
                <a:cs typeface="Calibri"/>
              </a:rPr>
              <a:t>b</a:t>
            </a:r>
            <a:r>
              <a:rPr sz="700" b="1" i="1" spc="9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=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spc="-37" baseline="5050" dirty="0">
                <a:latin typeface="Calibri"/>
                <a:cs typeface="Calibri"/>
              </a:rPr>
              <a:t>0μA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6673977"/>
            <a:ext cx="1123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25" dirty="0">
                <a:latin typeface="Arial"/>
                <a:cs typeface="Arial"/>
              </a:rPr>
              <a:t>If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440" y="6686168"/>
            <a:ext cx="6457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700" b="1" i="1" spc="11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≥</a:t>
            </a:r>
            <a:r>
              <a:rPr sz="1650" b="1" i="1" spc="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10</a:t>
            </a:r>
            <a:r>
              <a:rPr sz="1650" b="1" i="1" spc="-52" baseline="5050" dirty="0">
                <a:latin typeface="Arial"/>
                <a:cs typeface="Arial"/>
              </a:rPr>
              <a:t> </a:t>
            </a:r>
            <a:r>
              <a:rPr sz="1650" b="1" i="1" spc="-37" baseline="5050" dirty="0">
                <a:latin typeface="Arial"/>
                <a:cs typeface="Arial"/>
              </a:rPr>
              <a:t>R</a:t>
            </a:r>
            <a:r>
              <a:rPr sz="700" b="1" i="1" spc="-2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7364729"/>
            <a:ext cx="18091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baseline="5050" dirty="0">
                <a:latin typeface="Calibri"/>
                <a:cs typeface="Calibri"/>
              </a:rPr>
              <a:t>A</a:t>
            </a:r>
            <a:r>
              <a:rPr sz="700" b="1" i="1" dirty="0">
                <a:latin typeface="Calibri"/>
                <a:cs typeface="Calibri"/>
              </a:rPr>
              <a:t>v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since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C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9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are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15" baseline="5050" dirty="0">
                <a:latin typeface="Calibri"/>
                <a:cs typeface="Calibri"/>
              </a:rPr>
              <a:t> parallel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9178289"/>
            <a:ext cx="835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Arial"/>
                <a:cs typeface="Arial"/>
              </a:rPr>
              <a:t>For</a:t>
            </a:r>
            <a:r>
              <a:rPr sz="1650" b="1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1650" b="1" i="1" baseline="5050" dirty="0">
                <a:latin typeface="Arial"/>
                <a:cs typeface="Arial"/>
              </a:rPr>
              <a:t>≥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b="1" i="1" spc="-30" baseline="5050" dirty="0">
                <a:latin typeface="Arial"/>
                <a:cs typeface="Arial"/>
              </a:rPr>
              <a:t>10R</a:t>
            </a:r>
            <a:r>
              <a:rPr sz="700" b="1" i="1" spc="-20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5092" y="5564504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4235" y="6370700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98995" y="6852284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3568" y="8462009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14]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4800" y="9809479"/>
            <a:ext cx="3816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15]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769" y="835659"/>
            <a:ext cx="1938020" cy="19624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5414" y="2993135"/>
            <a:ext cx="4881163" cy="148082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8729" y="6856729"/>
            <a:ext cx="1375537" cy="3530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500" y="7658734"/>
            <a:ext cx="2877185" cy="146851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960" y="6316382"/>
            <a:ext cx="1170308" cy="3657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9820" y="4653025"/>
            <a:ext cx="1430655" cy="4870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9820" y="5361050"/>
            <a:ext cx="1162469" cy="3956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7545" y="9364255"/>
            <a:ext cx="1712595" cy="591185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647191"/>
            <a:ext cx="133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7" baseline="4629" dirty="0">
                <a:solidFill>
                  <a:srgbClr val="374B80"/>
                </a:solidFill>
                <a:latin typeface="Calibri Light"/>
                <a:cs typeface="Calibri Light"/>
              </a:rPr>
              <a:t>A</a:t>
            </a:r>
            <a:r>
              <a:rPr sz="800" spc="-25" dirty="0">
                <a:solidFill>
                  <a:srgbClr val="374B80"/>
                </a:solidFill>
                <a:latin typeface="Calibri Light"/>
                <a:cs typeface="Calibri Light"/>
              </a:rPr>
              <a:t>i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4716" y="1157985"/>
            <a:ext cx="3670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Calibri"/>
                <a:cs typeface="Calibri"/>
              </a:rPr>
              <a:t>[6-</a:t>
            </a:r>
            <a:r>
              <a:rPr sz="1100" i="1" spc="-25" dirty="0">
                <a:latin typeface="Calibri"/>
                <a:cs typeface="Calibri"/>
              </a:rPr>
              <a:t>16]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1506981"/>
            <a:ext cx="2349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5" dirty="0">
                <a:latin typeface="Arial"/>
                <a:cs typeface="Arial"/>
              </a:rPr>
              <a:t>For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696" y="1519173"/>
            <a:ext cx="6337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o</a:t>
            </a:r>
            <a:r>
              <a:rPr sz="700" i="1" spc="114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≥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10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spc="-37" baseline="5050" dirty="0">
                <a:latin typeface="Arial"/>
                <a:cs typeface="Arial"/>
              </a:rPr>
              <a:t>R</a:t>
            </a:r>
            <a:r>
              <a:rPr sz="700" i="1" spc="-2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6240" y="2532633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17]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8619" y="3151758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18]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3859" y="3698874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19]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000" y="4025620"/>
            <a:ext cx="6391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>
              <a:lnSpc>
                <a:spcPct val="109100"/>
              </a:lnSpc>
              <a:spcBef>
                <a:spcPts val="100"/>
              </a:spcBef>
            </a:pPr>
            <a:r>
              <a:rPr sz="1650" b="1" i="1" baseline="5050" dirty="0">
                <a:latin typeface="Calibri"/>
                <a:cs typeface="Calibri"/>
              </a:rPr>
              <a:t>Phase</a:t>
            </a:r>
            <a:r>
              <a:rPr sz="1650" b="1" i="1" spc="-44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Relationship</a:t>
            </a:r>
            <a:r>
              <a:rPr sz="1650" i="1" baseline="5050" dirty="0">
                <a:latin typeface="Calibri"/>
                <a:cs typeface="Calibri"/>
              </a:rPr>
              <a:t>: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negative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sign</a:t>
            </a:r>
            <a:r>
              <a:rPr sz="1650" b="1" i="1" spc="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resulting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equation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A</a:t>
            </a:r>
            <a:r>
              <a:rPr sz="700" b="1" i="1" dirty="0">
                <a:latin typeface="Calibri"/>
                <a:cs typeface="Calibri"/>
              </a:rPr>
              <a:t>v</a:t>
            </a:r>
            <a:r>
              <a:rPr sz="700" b="1" i="1" spc="7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reveals</a:t>
            </a:r>
            <a:r>
              <a:rPr sz="1650" i="1" spc="-44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that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180º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phase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shift</a:t>
            </a:r>
            <a:r>
              <a:rPr sz="1650" i="1" spc="-15" baseline="5050" dirty="0">
                <a:latin typeface="Calibri"/>
                <a:cs typeface="Calibri"/>
              </a:rPr>
              <a:t> occurs </a:t>
            </a:r>
            <a:r>
              <a:rPr sz="1650" i="1" baseline="5050" dirty="0">
                <a:latin typeface="Calibri"/>
                <a:cs typeface="Calibri"/>
              </a:rPr>
              <a:t>between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output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9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input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V</a:t>
            </a:r>
            <a:r>
              <a:rPr sz="700" b="1" i="1" spc="-25" dirty="0">
                <a:latin typeface="Calibri"/>
                <a:cs typeface="Calibri"/>
              </a:rPr>
              <a:t>i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dirty="0">
                <a:solidFill>
                  <a:srgbClr val="374B80"/>
                </a:solidFill>
                <a:latin typeface="Calibri Light"/>
                <a:cs typeface="Calibri Light"/>
              </a:rPr>
              <a:t>Example</a:t>
            </a:r>
            <a:r>
              <a:rPr sz="1100" spc="-4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100" spc="-25" dirty="0">
                <a:solidFill>
                  <a:srgbClr val="374B80"/>
                </a:solidFill>
                <a:latin typeface="Calibri Light"/>
                <a:cs typeface="Calibri Light"/>
              </a:rPr>
              <a:t>2: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00" y="6091808"/>
            <a:ext cx="6297930" cy="884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9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Example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5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>
              <a:latin typeface="Arial"/>
              <a:cs typeface="Arial"/>
            </a:endParaRPr>
          </a:p>
          <a:p>
            <a:pPr marL="84455">
              <a:lnSpc>
                <a:spcPts val="1270"/>
              </a:lnSpc>
            </a:pPr>
            <a:r>
              <a:rPr sz="1650" i="1" baseline="5050" dirty="0">
                <a:latin typeface="Arial"/>
                <a:cs typeface="Arial"/>
              </a:rPr>
              <a:t>(f)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Find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parameters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parts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(b)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through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(e)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if</a:t>
            </a:r>
            <a:r>
              <a:rPr sz="1650" i="1" spc="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0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=</a:t>
            </a:r>
            <a:r>
              <a:rPr sz="1650" b="1" i="1" spc="-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1/h</a:t>
            </a:r>
            <a:r>
              <a:rPr sz="700" b="1" i="1" dirty="0">
                <a:latin typeface="Arial"/>
                <a:cs typeface="Arial"/>
              </a:rPr>
              <a:t>oe</a:t>
            </a:r>
            <a:r>
              <a:rPr sz="700" b="1" i="1" spc="11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=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50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kΩ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and</a:t>
            </a:r>
            <a:r>
              <a:rPr sz="1650" i="1" spc="-15" baseline="5050" dirty="0">
                <a:latin typeface="Arial"/>
                <a:cs typeface="Arial"/>
              </a:rPr>
              <a:t> compare</a:t>
            </a:r>
            <a:endParaRPr sz="1650" baseline="505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932" y="7536941"/>
            <a:ext cx="1734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approximate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approach: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210" y="835151"/>
            <a:ext cx="2169667" cy="4749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1869" y="4701539"/>
            <a:ext cx="1743075" cy="15108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8100" y="6993635"/>
            <a:ext cx="2631108" cy="56540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192654" y="7726070"/>
            <a:ext cx="3523615" cy="2066925"/>
            <a:chOff x="2192654" y="7726070"/>
            <a:chExt cx="3523615" cy="20669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6054" y="7726070"/>
              <a:ext cx="2390140" cy="10764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2654" y="8810624"/>
              <a:ext cx="3523615" cy="98230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819" y="1158239"/>
            <a:ext cx="1254429" cy="23749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200275" y="1709419"/>
            <a:ext cx="2004695" cy="2095500"/>
            <a:chOff x="2200275" y="1709419"/>
            <a:chExt cx="2004695" cy="20955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0275" y="1709419"/>
              <a:ext cx="1762125" cy="9512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7454" y="2698749"/>
              <a:ext cx="1707133" cy="5670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4909" y="3298824"/>
              <a:ext cx="1024255" cy="50609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470275" y="3637914"/>
            <a:ext cx="798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For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checking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8839" y="5797041"/>
            <a:ext cx="1858396" cy="798195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932" y="648715"/>
            <a:ext cx="54082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(e)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condition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R'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≥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10βr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8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(7.15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kΩ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≥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10(1.66KΩ)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=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16.6KΩ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not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satisfied,</a:t>
            </a:r>
            <a:r>
              <a:rPr sz="1650" i="1" spc="-15" baseline="5050" dirty="0">
                <a:latin typeface="Arial"/>
                <a:cs typeface="Arial"/>
              </a:rPr>
              <a:t> Therefore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2127249"/>
            <a:ext cx="48018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condition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o</a:t>
            </a:r>
            <a:r>
              <a:rPr sz="1650" i="1" baseline="5050" dirty="0">
                <a:latin typeface="Arial"/>
                <a:cs typeface="Arial"/>
              </a:rPr>
              <a:t>≥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10R</a:t>
            </a:r>
            <a:r>
              <a:rPr sz="700" i="1" dirty="0">
                <a:latin typeface="Arial"/>
                <a:cs typeface="Arial"/>
              </a:rPr>
              <a:t>C</a:t>
            </a:r>
            <a:r>
              <a:rPr sz="700" i="1" spc="9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(50KΩ≥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10(6.8KΩ)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=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68KΩ)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not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satisfied.</a:t>
            </a:r>
            <a:r>
              <a:rPr sz="1650" i="1" spc="-15" baseline="5050" dirty="0">
                <a:latin typeface="Arial"/>
                <a:cs typeface="Arial"/>
              </a:rPr>
              <a:t> Therefore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632" y="3173602"/>
            <a:ext cx="2094230" cy="1708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sz="1100" b="1" i="1" spc="-10" dirty="0">
                <a:latin typeface="Arial"/>
                <a:cs typeface="Arial"/>
              </a:rPr>
              <a:t>3-</a:t>
            </a:r>
            <a:r>
              <a:rPr sz="1100" b="1" i="1" spc="-204" dirty="0">
                <a:latin typeface="Arial"/>
                <a:cs typeface="Arial"/>
              </a:rPr>
              <a:t> </a:t>
            </a:r>
            <a:r>
              <a:rPr sz="1100" dirty="0">
                <a:latin typeface="Calibri Light"/>
                <a:cs typeface="Calibri Light"/>
              </a:rPr>
              <a:t>CE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20" dirty="0">
                <a:latin typeface="Calibri Light"/>
                <a:cs typeface="Calibri Light"/>
              </a:rPr>
              <a:t>Emitter-</a:t>
            </a:r>
            <a:r>
              <a:rPr sz="1100" dirty="0">
                <a:latin typeface="Calibri Light"/>
                <a:cs typeface="Calibri Light"/>
              </a:rPr>
              <a:t>Bias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Configuration</a:t>
            </a:r>
            <a:r>
              <a:rPr sz="1100" dirty="0">
                <a:latin typeface="Calibri Light"/>
                <a:cs typeface="Calibri Light"/>
              </a:rPr>
              <a:t> a- </a:t>
            </a:r>
            <a:r>
              <a:rPr sz="1100" spc="-25" dirty="0">
                <a:latin typeface="Calibri Light"/>
                <a:cs typeface="Calibri Light"/>
              </a:rPr>
              <a:t>Un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632" y="3344290"/>
            <a:ext cx="525145" cy="169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spc="-10" dirty="0">
                <a:latin typeface="Calibri Light"/>
                <a:cs typeface="Calibri Light"/>
              </a:rPr>
              <a:t>bypassed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3502278"/>
            <a:ext cx="6275070" cy="34353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59"/>
              </a:spcBef>
            </a:pPr>
            <a:r>
              <a:rPr sz="1650" i="1" baseline="5050" dirty="0">
                <a:latin typeface="Arial"/>
                <a:cs typeface="Arial"/>
              </a:rPr>
              <a:t>Un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bypassed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configurations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appears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10.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Substituting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approximate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0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equivalent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spc="-30" baseline="5050" dirty="0">
                <a:latin typeface="Arial"/>
                <a:cs typeface="Arial"/>
              </a:rPr>
              <a:t>will </a:t>
            </a:r>
            <a:r>
              <a:rPr sz="1100" i="1" dirty="0">
                <a:latin typeface="Arial"/>
                <a:cs typeface="Arial"/>
              </a:rPr>
              <a:t>result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Fig.6-</a:t>
            </a:r>
            <a:r>
              <a:rPr sz="1100" i="1" spc="-2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604" y="5704712"/>
            <a:ext cx="24199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10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bypassed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2257" y="5716904"/>
            <a:ext cx="25406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11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25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equivalent</a:t>
            </a:r>
            <a:r>
              <a:rPr sz="1650" i="1" baseline="5050" dirty="0">
                <a:latin typeface="Arial"/>
                <a:cs typeface="Arial"/>
              </a:rPr>
              <a:t> for circuit</a:t>
            </a:r>
            <a:r>
              <a:rPr sz="1650" i="1" spc="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6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spc="-37" baseline="5050" dirty="0">
                <a:latin typeface="Arial"/>
                <a:cs typeface="Arial"/>
              </a:rPr>
              <a:t>10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604" y="7477505"/>
            <a:ext cx="44075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latin typeface="Calibri"/>
                <a:cs typeface="Calibri"/>
              </a:rPr>
              <a:t>β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normally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much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greater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than</a:t>
            </a:r>
            <a:r>
              <a:rPr sz="1100" b="1" i="1" spc="-1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1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approximate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equation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 the</a:t>
            </a:r>
            <a:r>
              <a:rPr sz="1100" i="1" spc="-10" dirty="0">
                <a:latin typeface="Calibri"/>
                <a:cs typeface="Calibri"/>
              </a:rPr>
              <a:t> following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9634219"/>
            <a:ext cx="5266055" cy="366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2056130">
              <a:lnSpc>
                <a:spcPct val="102699"/>
              </a:lnSpc>
              <a:spcBef>
                <a:spcPts val="6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12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input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impedance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bypassed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CE </a:t>
            </a:r>
            <a:r>
              <a:rPr sz="1650" i="1" baseline="5050" dirty="0">
                <a:latin typeface="Arial"/>
                <a:cs typeface="Arial"/>
              </a:rPr>
              <a:t>Since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10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often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much</a:t>
            </a:r>
            <a:r>
              <a:rPr sz="1650" b="1" i="1" spc="-6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greater</a:t>
            </a:r>
            <a:r>
              <a:rPr sz="1650" b="1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than</a:t>
            </a:r>
            <a:r>
              <a:rPr sz="1650" i="1" spc="-67" baseline="5050" dirty="0">
                <a:latin typeface="Arial"/>
                <a:cs typeface="Arial"/>
              </a:rPr>
              <a:t> </a:t>
            </a:r>
            <a:r>
              <a:rPr sz="1650" i="1" spc="-37" baseline="5050" dirty="0">
                <a:latin typeface="Arial"/>
                <a:cs typeface="Arial"/>
              </a:rPr>
              <a:t>r</a:t>
            </a:r>
            <a:r>
              <a:rPr sz="700" i="1" spc="-2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7471" y="7373873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20]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3380" y="8180069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21]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119" y="3837939"/>
            <a:ext cx="1663700" cy="177342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2079" y="4026534"/>
            <a:ext cx="2687954" cy="15847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0820" y="7783702"/>
            <a:ext cx="1394968" cy="688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4010" y="8512771"/>
            <a:ext cx="1072515" cy="12735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3095" y="1005204"/>
            <a:ext cx="4125595" cy="11334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3595" y="2482849"/>
            <a:ext cx="3739387" cy="53594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9445" y="5909944"/>
            <a:ext cx="3950207" cy="107911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42260" y="7054850"/>
            <a:ext cx="1871980" cy="433070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4716" y="908049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1084833"/>
            <a:ext cx="109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1758442"/>
            <a:ext cx="419290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1650" b="1" i="1" spc="-37" baseline="5050" dirty="0">
                <a:latin typeface="Calibri"/>
                <a:cs typeface="Calibri"/>
              </a:rPr>
              <a:t>Z</a:t>
            </a:r>
            <a:r>
              <a:rPr sz="700" b="1" i="1" spc="-25" dirty="0">
                <a:latin typeface="Calibri"/>
                <a:cs typeface="Calibri"/>
              </a:rPr>
              <a:t>O</a:t>
            </a:r>
            <a:r>
              <a:rPr sz="700" b="1" i="1" dirty="0">
                <a:latin typeface="Calibri"/>
                <a:cs typeface="Calibri"/>
              </a:rPr>
              <a:t>	</a:t>
            </a:r>
            <a:r>
              <a:rPr sz="1650" i="1" baseline="5050" dirty="0">
                <a:latin typeface="Calibri"/>
                <a:cs typeface="Calibri"/>
              </a:rPr>
              <a:t>with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i</a:t>
            </a:r>
            <a:r>
              <a:rPr sz="700" b="1" i="1" spc="8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set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to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zero</a:t>
            </a:r>
            <a:r>
              <a:rPr sz="1650" i="1" baseline="5050" dirty="0">
                <a:latin typeface="Calibri"/>
                <a:cs typeface="Calibri"/>
              </a:rPr>
              <a:t>,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I</a:t>
            </a:r>
            <a:r>
              <a:rPr sz="700" b="1" i="1" dirty="0">
                <a:latin typeface="Calibri"/>
                <a:cs typeface="Calibri"/>
              </a:rPr>
              <a:t>b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=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0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βI</a:t>
            </a:r>
            <a:r>
              <a:rPr sz="700" b="1" i="1" dirty="0">
                <a:latin typeface="Calibri"/>
                <a:cs typeface="Calibri"/>
              </a:rPr>
              <a:t>b</a:t>
            </a:r>
            <a:r>
              <a:rPr sz="700" b="1" i="1" spc="95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can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be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replaced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by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open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-</a:t>
            </a:r>
            <a:r>
              <a:rPr sz="1650" i="1" spc="-142" baseline="5050" dirty="0">
                <a:latin typeface="Calibri"/>
                <a:cs typeface="Calibri"/>
              </a:rPr>
              <a:t> </a:t>
            </a:r>
            <a:r>
              <a:rPr sz="1650" i="1" spc="-15" baseline="5050" dirty="0">
                <a:latin typeface="Calibri"/>
                <a:cs typeface="Calibri"/>
              </a:rPr>
              <a:t>circuit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2561589"/>
            <a:ext cx="142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A</a:t>
            </a:r>
            <a:r>
              <a:rPr sz="700" spc="-25" dirty="0">
                <a:latin typeface="Calibri Light"/>
                <a:cs typeface="Calibri Light"/>
              </a:rPr>
              <a:t>v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0331" y="1476501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2043" y="2258313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24]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8328" y="4512690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25]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4698618"/>
            <a:ext cx="12553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baseline="5050" dirty="0">
                <a:latin typeface="Arial"/>
                <a:cs typeface="Arial"/>
              </a:rPr>
              <a:t>Z</a:t>
            </a:r>
            <a:r>
              <a:rPr sz="700" b="1" i="1" dirty="0">
                <a:latin typeface="Arial"/>
                <a:cs typeface="Arial"/>
              </a:rPr>
              <a:t>b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=β(r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0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+ 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1650" i="1" baseline="5050" dirty="0">
                <a:latin typeface="Arial"/>
                <a:cs typeface="Arial"/>
              </a:rPr>
              <a:t>) </a:t>
            </a:r>
            <a:r>
              <a:rPr sz="1650" i="1" spc="-30" baseline="5050" dirty="0">
                <a:latin typeface="Arial"/>
                <a:cs typeface="Arial"/>
              </a:rPr>
              <a:t>gives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5351144"/>
            <a:ext cx="19259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approximation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Z</a:t>
            </a:r>
            <a:r>
              <a:rPr sz="700" b="1" i="1" dirty="0">
                <a:latin typeface="Arial"/>
                <a:cs typeface="Arial"/>
              </a:rPr>
              <a:t>b</a:t>
            </a:r>
            <a:r>
              <a:rPr sz="700" b="1" i="1" spc="90" dirty="0">
                <a:latin typeface="Arial"/>
                <a:cs typeface="Arial"/>
              </a:rPr>
              <a:t> </a:t>
            </a:r>
            <a:r>
              <a:rPr sz="1650" b="1" i="1" spc="-30" baseline="5050" dirty="0">
                <a:latin typeface="Arial"/>
                <a:cs typeface="Arial"/>
              </a:rPr>
              <a:t>≈βR</a:t>
            </a:r>
            <a:r>
              <a:rPr sz="700" b="1" i="1" spc="-2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000" y="6018656"/>
            <a:ext cx="133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7" baseline="4629" dirty="0">
                <a:solidFill>
                  <a:srgbClr val="374B80"/>
                </a:solidFill>
                <a:latin typeface="Calibri Light"/>
                <a:cs typeface="Calibri Light"/>
              </a:rPr>
              <a:t>A</a:t>
            </a:r>
            <a:r>
              <a:rPr sz="800" spc="-25" dirty="0">
                <a:solidFill>
                  <a:srgbClr val="374B80"/>
                </a:solidFill>
                <a:latin typeface="Calibri Light"/>
                <a:cs typeface="Calibri Light"/>
              </a:rPr>
              <a:t>i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3380" y="5236844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26]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5092" y="5843396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27]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932" y="8934450"/>
            <a:ext cx="6386195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821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28]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>
              <a:latin typeface="Arial"/>
              <a:cs typeface="Arial"/>
            </a:endParaRPr>
          </a:p>
          <a:p>
            <a:pPr marL="6015355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29]</a:t>
            </a:r>
            <a:endParaRPr sz="1100">
              <a:latin typeface="Arial"/>
              <a:cs typeface="Arial"/>
            </a:endParaRPr>
          </a:p>
          <a:p>
            <a:pPr marL="12700" marR="71120">
              <a:lnSpc>
                <a:spcPts val="1440"/>
              </a:lnSpc>
              <a:spcBef>
                <a:spcPts val="10"/>
              </a:spcBef>
            </a:pPr>
            <a:r>
              <a:rPr sz="1650" b="1" i="1" baseline="5050" dirty="0">
                <a:latin typeface="Calibri"/>
                <a:cs typeface="Calibri"/>
              </a:rPr>
              <a:t>Phase</a:t>
            </a:r>
            <a:r>
              <a:rPr sz="1650" b="1" i="1" spc="-44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Relationship</a:t>
            </a:r>
            <a:r>
              <a:rPr sz="1650" i="1" baseline="5050" dirty="0">
                <a:latin typeface="Calibri"/>
                <a:cs typeface="Calibri"/>
              </a:rPr>
              <a:t>: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negative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sign</a:t>
            </a:r>
            <a:r>
              <a:rPr sz="1650" b="1" i="1" spc="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resulting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equation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A</a:t>
            </a:r>
            <a:r>
              <a:rPr sz="700" b="1" i="1" dirty="0">
                <a:latin typeface="Calibri"/>
                <a:cs typeface="Calibri"/>
              </a:rPr>
              <a:t>v</a:t>
            </a:r>
            <a:r>
              <a:rPr sz="700" b="1" i="1" spc="7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reveals</a:t>
            </a:r>
            <a:r>
              <a:rPr sz="1650" i="1" spc="-44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that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180º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phase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shift</a:t>
            </a:r>
            <a:r>
              <a:rPr sz="1650" i="1" spc="-15" baseline="5050" dirty="0">
                <a:latin typeface="Calibri"/>
                <a:cs typeface="Calibri"/>
              </a:rPr>
              <a:t> occurs </a:t>
            </a:r>
            <a:r>
              <a:rPr sz="1650" i="1" baseline="5050" dirty="0">
                <a:latin typeface="Calibri"/>
                <a:cs typeface="Calibri"/>
              </a:rPr>
              <a:t>between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output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V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9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input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V</a:t>
            </a:r>
            <a:r>
              <a:rPr sz="700" b="1" i="1" spc="-25" dirty="0">
                <a:latin typeface="Calibri"/>
                <a:cs typeface="Calibri"/>
              </a:rPr>
              <a:t>i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364" y="5521451"/>
            <a:ext cx="1249349" cy="4691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4820" y="2232405"/>
            <a:ext cx="1034694" cy="3225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454" y="659129"/>
            <a:ext cx="1126375" cy="41402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6910" y="1270660"/>
            <a:ext cx="1267460" cy="37779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921000" y="2658109"/>
            <a:ext cx="1800860" cy="1624330"/>
            <a:chOff x="2921000" y="2658109"/>
            <a:chExt cx="1800860" cy="162433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2658109"/>
              <a:ext cx="1597660" cy="1036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1000" y="3696969"/>
              <a:ext cx="1487804" cy="58546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6454" y="4879339"/>
            <a:ext cx="1608073" cy="46291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869439" y="6206489"/>
            <a:ext cx="3282950" cy="3377565"/>
            <a:chOff x="1869439" y="6206489"/>
            <a:chExt cx="3282950" cy="337756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8850" y="6206489"/>
              <a:ext cx="926968" cy="8534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5494" y="7061199"/>
              <a:ext cx="3096895" cy="19265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9439" y="9022714"/>
              <a:ext cx="2901950" cy="561340"/>
            </a:xfrm>
            <a:prstGeom prst="rect">
              <a:avLst/>
            </a:prstGeom>
          </p:spPr>
        </p:pic>
      </p:grp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632" y="753117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80029" y="0"/>
                </a:lnTo>
              </a:path>
            </a:pathLst>
          </a:custGeom>
          <a:ln w="1233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000" y="798422"/>
            <a:ext cx="614680" cy="39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95"/>
              </a:spcBef>
            </a:pPr>
            <a:r>
              <a:rPr sz="1650" spc="-15" baseline="5050" dirty="0">
                <a:latin typeface="Calibri Light"/>
                <a:cs typeface="Calibri Light"/>
              </a:rPr>
              <a:t>Effect</a:t>
            </a:r>
            <a:r>
              <a:rPr sz="1650" spc="-22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of</a:t>
            </a:r>
            <a:r>
              <a:rPr sz="1650" spc="-7" baseline="505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r</a:t>
            </a:r>
            <a:r>
              <a:rPr sz="700" spc="-25" dirty="0">
                <a:latin typeface="Calibri Light"/>
                <a:cs typeface="Calibri Light"/>
              </a:rPr>
              <a:t>o</a:t>
            </a:r>
            <a:r>
              <a:rPr sz="700" spc="500" dirty="0">
                <a:latin typeface="Calibri Light"/>
                <a:cs typeface="Calibri Light"/>
              </a:rPr>
              <a:t> </a:t>
            </a: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1805685"/>
            <a:ext cx="3422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Since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ratio</a:t>
            </a:r>
            <a:r>
              <a:rPr sz="1650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C</a:t>
            </a:r>
            <a:r>
              <a:rPr sz="700" i="1" spc="10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/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</a:t>
            </a:r>
            <a:r>
              <a:rPr sz="700" i="1" dirty="0">
                <a:latin typeface="Arial"/>
                <a:cs typeface="Arial"/>
              </a:rPr>
              <a:t>o</a:t>
            </a:r>
            <a:r>
              <a:rPr sz="700" i="1" spc="114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always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much</a:t>
            </a:r>
            <a:r>
              <a:rPr sz="1650" b="1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less</a:t>
            </a:r>
            <a:r>
              <a:rPr sz="1650" b="1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than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(β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+ </a:t>
            </a:r>
            <a:r>
              <a:rPr sz="1650" i="1" spc="-37" baseline="5050" dirty="0">
                <a:latin typeface="Arial"/>
                <a:cs typeface="Arial"/>
              </a:rPr>
              <a:t>1)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2331466"/>
            <a:ext cx="209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 Light"/>
                <a:cs typeface="Calibri Light"/>
              </a:rPr>
              <a:t>For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788" y="2343657"/>
            <a:ext cx="8248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o</a:t>
            </a:r>
            <a:r>
              <a:rPr sz="1650" baseline="5050" dirty="0">
                <a:latin typeface="Calibri Light"/>
                <a:cs typeface="Calibri Light"/>
              </a:rPr>
              <a:t>≥</a:t>
            </a:r>
            <a:r>
              <a:rPr sz="1650" spc="-60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10(R</a:t>
            </a:r>
            <a:r>
              <a:rPr sz="700" dirty="0">
                <a:latin typeface="Calibri Light"/>
                <a:cs typeface="Calibri Light"/>
              </a:rPr>
              <a:t>C</a:t>
            </a:r>
            <a:r>
              <a:rPr sz="700" spc="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+</a:t>
            </a:r>
            <a:r>
              <a:rPr sz="1650" spc="-75" baseline="5050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E</a:t>
            </a:r>
            <a:r>
              <a:rPr sz="700" spc="-35" dirty="0">
                <a:latin typeface="Calibri Light"/>
                <a:cs typeface="Calibri Light"/>
              </a:rPr>
              <a:t> </a:t>
            </a:r>
            <a:r>
              <a:rPr sz="1650" spc="-75" baseline="5050" dirty="0">
                <a:latin typeface="Calibri Light"/>
                <a:cs typeface="Calibri Light"/>
              </a:rPr>
              <a:t>)</a:t>
            </a:r>
            <a:endParaRPr sz="1650" baseline="505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2848101"/>
            <a:ext cx="4413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Since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β+1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≈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β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following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equation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an </a:t>
            </a:r>
            <a:r>
              <a:rPr sz="1100" b="1" i="1" dirty="0">
                <a:latin typeface="Calibri"/>
                <a:cs typeface="Calibri"/>
              </a:rPr>
              <a:t>excellent</a:t>
            </a:r>
            <a:r>
              <a:rPr sz="1100" b="1" i="1" spc="-2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one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for</a:t>
            </a:r>
            <a:r>
              <a:rPr sz="1100" b="1" i="1" spc="-1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most</a:t>
            </a:r>
            <a:r>
              <a:rPr sz="1100" b="1" i="1" spc="-2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application</a:t>
            </a:r>
            <a:r>
              <a:rPr sz="1100" i="1" spc="-1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000" y="3697350"/>
            <a:ext cx="135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Z</a:t>
            </a:r>
            <a:r>
              <a:rPr sz="700" spc="-25" dirty="0">
                <a:latin typeface="Calibri Light"/>
                <a:cs typeface="Calibri Light"/>
              </a:rPr>
              <a:t>o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4555362"/>
            <a:ext cx="1256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baseline="5050" dirty="0">
                <a:latin typeface="Calibri"/>
                <a:cs typeface="Calibri"/>
              </a:rPr>
              <a:t>However,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75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&gt;&gt;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60" dirty="0">
                <a:latin typeface="Calibri"/>
                <a:cs typeface="Calibri"/>
              </a:rPr>
              <a:t> </a:t>
            </a:r>
            <a:r>
              <a:rPr sz="1650" b="1" i="1" spc="-37" baseline="5050" dirty="0">
                <a:latin typeface="Calibri"/>
                <a:cs typeface="Calibri"/>
              </a:rPr>
              <a:t>and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7283" y="1651761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30]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2711" y="3102991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0519" y="3849750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932" y="5530062"/>
            <a:ext cx="621220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75610">
              <a:lnSpc>
                <a:spcPct val="100000"/>
              </a:lnSpc>
              <a:spcBef>
                <a:spcPts val="195"/>
              </a:spcBef>
            </a:pPr>
            <a:r>
              <a:rPr sz="1100" i="1" dirty="0">
                <a:latin typeface="Arial"/>
                <a:cs typeface="Arial"/>
              </a:rPr>
              <a:t>This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can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written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as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i="1" baseline="5050" dirty="0">
                <a:latin typeface="Calibri"/>
                <a:cs typeface="Calibri"/>
              </a:rPr>
              <a:t>1/β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&lt;</a:t>
            </a:r>
            <a:r>
              <a:rPr sz="1650" b="1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1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1650" b="1" i="1" baseline="5050" dirty="0">
                <a:latin typeface="Calibri"/>
                <a:cs typeface="Calibri"/>
              </a:rPr>
              <a:t>/R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85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&lt;1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a sum</a:t>
            </a:r>
            <a:r>
              <a:rPr sz="1650" b="1" i="1" spc="-22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usually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less</a:t>
            </a:r>
            <a:r>
              <a:rPr sz="1650" b="1" i="1" spc="-30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than</a:t>
            </a:r>
            <a:r>
              <a:rPr sz="1650" b="1" i="1" spc="-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one</a:t>
            </a:r>
            <a:r>
              <a:rPr sz="1650" i="1" baseline="5050" dirty="0">
                <a:latin typeface="Calibri"/>
                <a:cs typeface="Calibri"/>
              </a:rPr>
              <a:t>.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The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result</a:t>
            </a:r>
            <a:r>
              <a:rPr sz="1650" i="1" spc="-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is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multiplying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factor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for</a:t>
            </a:r>
            <a:r>
              <a:rPr sz="1650" i="1" spc="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75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greater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than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one</a:t>
            </a:r>
            <a:r>
              <a:rPr sz="1650" i="1" baseline="5050" dirty="0">
                <a:latin typeface="Calibri"/>
                <a:cs typeface="Calibri"/>
              </a:rPr>
              <a:t>.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spc="-37" baseline="5050" dirty="0">
                <a:latin typeface="Calibri"/>
                <a:cs typeface="Calibri"/>
              </a:rPr>
              <a:t>For</a:t>
            </a:r>
            <a:endParaRPr sz="1650" baseline="5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i="1" baseline="5050" dirty="0">
                <a:latin typeface="Calibri"/>
                <a:cs typeface="Calibri"/>
              </a:rPr>
              <a:t>β=100,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re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=10Ω,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and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R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700" b="1" i="1" spc="325" dirty="0">
                <a:latin typeface="Calibri"/>
                <a:cs typeface="Calibri"/>
              </a:rPr>
              <a:t> </a:t>
            </a:r>
            <a:r>
              <a:rPr sz="1650" i="1" spc="-15" baseline="5050" dirty="0">
                <a:latin typeface="Calibri"/>
                <a:cs typeface="Calibri"/>
              </a:rPr>
              <a:t>=1kΩ:</a:t>
            </a:r>
            <a:endParaRPr sz="1650" baseline="5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2366" y="6777608"/>
            <a:ext cx="24612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baseline="5050" dirty="0">
                <a:latin typeface="Arial"/>
                <a:cs typeface="Arial"/>
              </a:rPr>
              <a:t>Which</a:t>
            </a:r>
            <a:r>
              <a:rPr sz="1650" i="1" spc="-6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5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certainly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simply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C</a:t>
            </a:r>
            <a:r>
              <a:rPr sz="700" b="1" i="1" spc="9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.</a:t>
            </a:r>
            <a:r>
              <a:rPr sz="1650" i="1" spc="-18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Therefore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0331" y="7234808"/>
            <a:ext cx="3835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000" y="7411973"/>
            <a:ext cx="142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A</a:t>
            </a:r>
            <a:r>
              <a:rPr sz="700" spc="-25" dirty="0">
                <a:latin typeface="Calibri Light"/>
                <a:cs typeface="Calibri Light"/>
              </a:rPr>
              <a:t>v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4904" y="8449817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34]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000" y="9646411"/>
            <a:ext cx="52133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 Light"/>
                <a:cs typeface="Calibri Light"/>
              </a:rPr>
              <a:t>r</a:t>
            </a:r>
            <a:r>
              <a:rPr sz="700" dirty="0">
                <a:latin typeface="Calibri Light"/>
                <a:cs typeface="Calibri Light"/>
              </a:rPr>
              <a:t>O</a:t>
            </a:r>
            <a:r>
              <a:rPr sz="700" spc="65" dirty="0">
                <a:latin typeface="Calibri Light"/>
                <a:cs typeface="Calibri Light"/>
              </a:rPr>
              <a:t> </a:t>
            </a:r>
            <a:r>
              <a:rPr sz="1650" baseline="5050" dirty="0">
                <a:latin typeface="Calibri Light"/>
                <a:cs typeface="Calibri Light"/>
              </a:rPr>
              <a:t>≥</a:t>
            </a:r>
            <a:r>
              <a:rPr sz="1650" spc="-30" baseline="5050" dirty="0">
                <a:latin typeface="Calibri Light"/>
                <a:cs typeface="Calibri Light"/>
              </a:rPr>
              <a:t> 10R</a:t>
            </a:r>
            <a:r>
              <a:rPr sz="700" spc="-20" dirty="0">
                <a:latin typeface="Calibri Light"/>
                <a:cs typeface="Calibri Light"/>
              </a:rPr>
              <a:t>C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2523" y="9875011"/>
            <a:ext cx="3829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35]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960" y="1976627"/>
            <a:ext cx="1662490" cy="3713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3425" y="2535173"/>
            <a:ext cx="1332484" cy="3345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0275" y="3155441"/>
            <a:ext cx="2242200" cy="4930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7000" y="3890009"/>
            <a:ext cx="1565165" cy="63931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9395" y="6151331"/>
            <a:ext cx="2284603" cy="54209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819" y="6717918"/>
            <a:ext cx="1015466" cy="2006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5000" y="1175384"/>
            <a:ext cx="2406904" cy="6032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5620" y="5075427"/>
            <a:ext cx="1566298" cy="62166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7340" y="4740833"/>
            <a:ext cx="1627505" cy="67050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85060" y="6986904"/>
            <a:ext cx="1595755" cy="43243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255520" y="7594600"/>
            <a:ext cx="2943225" cy="2056130"/>
            <a:chOff x="2255520" y="7594600"/>
            <a:chExt cx="2943225" cy="205613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5520" y="7594600"/>
              <a:ext cx="2152014" cy="9512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4140" y="8583930"/>
              <a:ext cx="2554605" cy="1066799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90545" y="9828186"/>
            <a:ext cx="1705632" cy="511691"/>
          </a:xfrm>
          <a:prstGeom prst="rect">
            <a:avLst/>
          </a:prstGeom>
        </p:spPr>
      </p:pic>
      <p:sp>
        <p:nvSpPr>
          <p:cNvPr id="35" name="Footer Placeholder 3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651763"/>
            <a:ext cx="1231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A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9288" y="1208277"/>
            <a:ext cx="3835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[6-</a:t>
            </a:r>
            <a:r>
              <a:rPr sz="1100" i="1" spc="-25" dirty="0">
                <a:latin typeface="Arial"/>
                <a:cs typeface="Arial"/>
              </a:rPr>
              <a:t>36]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413" y="1484891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>
                <a:moveTo>
                  <a:pt x="0" y="0"/>
                </a:moveTo>
                <a:lnTo>
                  <a:pt x="5785819" y="0"/>
                </a:lnTo>
              </a:path>
            </a:pathLst>
          </a:custGeom>
          <a:ln w="1233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700" y="1553209"/>
            <a:ext cx="163004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00" dirty="0">
                <a:latin typeface="Calibri Light"/>
                <a:cs typeface="Calibri Light"/>
              </a:rPr>
              <a:t>b-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Bypassed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CE</a:t>
            </a:r>
            <a:r>
              <a:rPr sz="1100" spc="-10" dirty="0">
                <a:latin typeface="Calibri Light"/>
                <a:cs typeface="Calibri Light"/>
              </a:rPr>
              <a:t> configuration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1717293"/>
            <a:ext cx="5812155" cy="6813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275"/>
              </a:spcBef>
            </a:pPr>
            <a:r>
              <a:rPr sz="1650" i="1" baseline="5050" dirty="0">
                <a:latin typeface="Arial"/>
                <a:cs typeface="Arial"/>
              </a:rPr>
              <a:t>If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7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is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bypassed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by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emitter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capacitor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C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1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complete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r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10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equivalent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model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can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spc="-37" baseline="5050" dirty="0">
                <a:latin typeface="Arial"/>
                <a:cs typeface="Arial"/>
              </a:rPr>
              <a:t>be </a:t>
            </a:r>
            <a:r>
              <a:rPr sz="1100" i="1" dirty="0">
                <a:latin typeface="Arial"/>
                <a:cs typeface="Arial"/>
              </a:rPr>
              <a:t>substituted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resulting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same </a:t>
            </a:r>
            <a:r>
              <a:rPr sz="1100" i="1" spc="-10" dirty="0">
                <a:latin typeface="Arial"/>
                <a:cs typeface="Arial"/>
              </a:rPr>
              <a:t>equivalent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network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6-</a:t>
            </a:r>
            <a:r>
              <a:rPr sz="1100" i="1" spc="-5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b="1" i="1" baseline="5050" dirty="0">
                <a:latin typeface="Arial"/>
                <a:cs typeface="Arial"/>
              </a:rPr>
              <a:t>Example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3:</a:t>
            </a:r>
            <a:r>
              <a:rPr sz="1650" b="1" i="1" spc="-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For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network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fig6-</a:t>
            </a:r>
            <a:r>
              <a:rPr sz="1650" i="1" baseline="5050" dirty="0">
                <a:latin typeface="Arial"/>
                <a:cs typeface="Arial"/>
              </a:rPr>
              <a:t>13,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without C</a:t>
            </a:r>
            <a:r>
              <a:rPr sz="700" b="1" i="1" dirty="0">
                <a:latin typeface="Arial"/>
                <a:cs typeface="Arial"/>
              </a:rPr>
              <a:t>E</a:t>
            </a:r>
            <a:r>
              <a:rPr sz="700" b="1" i="1" spc="9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(un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bypassed)</a:t>
            </a:r>
            <a:r>
              <a:rPr sz="1650" i="1" spc="-15" baseline="5050" dirty="0">
                <a:latin typeface="Arial"/>
                <a:cs typeface="Arial"/>
              </a:rPr>
              <a:t> determine: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0690" y="4502022"/>
            <a:ext cx="1238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13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Example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000" y="4666614"/>
            <a:ext cx="525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932" y="6424040"/>
            <a:ext cx="5911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10" dirty="0">
                <a:latin typeface="Calibri"/>
                <a:cs typeface="Calibri"/>
              </a:rPr>
              <a:t>Therefore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932" y="7464399"/>
            <a:ext cx="2175510" cy="5588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≥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10R</a:t>
            </a:r>
            <a:r>
              <a:rPr sz="700" b="1" i="1" dirty="0">
                <a:latin typeface="Calibri"/>
                <a:cs typeface="Calibri"/>
              </a:rPr>
              <a:t>C</a:t>
            </a:r>
            <a:r>
              <a:rPr sz="700" b="1" i="1" spc="8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is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satisfied.</a:t>
            </a:r>
            <a:r>
              <a:rPr sz="1650" i="1" spc="-22" baseline="5050" dirty="0">
                <a:latin typeface="Calibri"/>
                <a:cs typeface="Calibri"/>
              </a:rPr>
              <a:t> </a:t>
            </a:r>
            <a:r>
              <a:rPr sz="1650" b="1" i="1" spc="-15" baseline="5050" dirty="0">
                <a:latin typeface="Calibri"/>
                <a:cs typeface="Calibri"/>
              </a:rPr>
              <a:t>Therefore</a:t>
            </a:r>
            <a:endParaRPr sz="1650" baseline="5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80"/>
              </a:spcBef>
            </a:pPr>
            <a:r>
              <a:rPr sz="1650" spc="-37" baseline="5050" dirty="0">
                <a:latin typeface="Calibri Light"/>
                <a:cs typeface="Calibri Light"/>
              </a:rPr>
              <a:t>A</a:t>
            </a:r>
            <a:r>
              <a:rPr sz="700" spc="-25" dirty="0">
                <a:latin typeface="Calibri Light"/>
                <a:cs typeface="Calibri Light"/>
              </a:rPr>
              <a:t>v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932" y="8640317"/>
            <a:ext cx="2319020" cy="36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sz="1650" i="1" baseline="5050" dirty="0">
                <a:latin typeface="Arial"/>
                <a:cs typeface="Arial"/>
              </a:rPr>
              <a:t>Compared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to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-3.93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using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A</a:t>
            </a:r>
            <a:r>
              <a:rPr sz="700" b="1" i="1" dirty="0">
                <a:latin typeface="Arial"/>
                <a:cs typeface="Arial"/>
              </a:rPr>
              <a:t>v</a:t>
            </a:r>
            <a:r>
              <a:rPr sz="700" b="1" i="1" spc="10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≈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-</a:t>
            </a:r>
            <a:r>
              <a:rPr sz="1650" b="1" i="1" spc="-30" baseline="5050" dirty="0">
                <a:latin typeface="Arial"/>
                <a:cs typeface="Arial"/>
              </a:rPr>
              <a:t>R</a:t>
            </a:r>
            <a:r>
              <a:rPr sz="700" b="1" i="1" spc="-20" dirty="0">
                <a:latin typeface="Arial"/>
                <a:cs typeface="Arial"/>
              </a:rPr>
              <a:t>C</a:t>
            </a:r>
            <a:r>
              <a:rPr sz="1650" b="1" i="1" spc="-30" baseline="5050" dirty="0">
                <a:latin typeface="Arial"/>
                <a:cs typeface="Arial"/>
              </a:rPr>
              <a:t>/R</a:t>
            </a:r>
            <a:r>
              <a:rPr sz="700" b="1" i="1" spc="-2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R="210185" algn="r">
              <a:lnSpc>
                <a:spcPts val="1315"/>
              </a:lnSpc>
            </a:pPr>
            <a:r>
              <a:rPr sz="1650" spc="-37" baseline="5050" dirty="0">
                <a:latin typeface="Calibri Light"/>
                <a:cs typeface="Calibri Light"/>
              </a:rPr>
              <a:t>A</a:t>
            </a:r>
            <a:r>
              <a:rPr sz="700" spc="-25" dirty="0">
                <a:latin typeface="Calibri Light"/>
                <a:cs typeface="Calibri Light"/>
              </a:rPr>
              <a:t>i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932" y="9570211"/>
            <a:ext cx="1668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Compared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104.85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using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9319" y="9582403"/>
            <a:ext cx="12706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baseline="5050" dirty="0">
                <a:latin typeface="Arial"/>
                <a:cs typeface="Arial"/>
              </a:rPr>
              <a:t>A</a:t>
            </a:r>
            <a:r>
              <a:rPr sz="700" b="1" i="1" dirty="0">
                <a:latin typeface="Arial"/>
                <a:cs typeface="Arial"/>
              </a:rPr>
              <a:t>i</a:t>
            </a:r>
            <a:r>
              <a:rPr sz="700" b="1" i="1" spc="11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≈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βR</a:t>
            </a:r>
            <a:r>
              <a:rPr sz="700" b="1" i="1" dirty="0">
                <a:latin typeface="Arial"/>
                <a:cs typeface="Arial"/>
              </a:rPr>
              <a:t>B</a:t>
            </a:r>
            <a:r>
              <a:rPr sz="700" b="1" i="1" spc="114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/ (R</a:t>
            </a:r>
            <a:r>
              <a:rPr sz="700" b="1" i="1" dirty="0">
                <a:latin typeface="Arial"/>
                <a:cs typeface="Arial"/>
              </a:rPr>
              <a:t>B</a:t>
            </a:r>
            <a:r>
              <a:rPr sz="700" b="1" i="1" spc="105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+</a:t>
            </a:r>
            <a:r>
              <a:rPr sz="1650" b="1" i="1" spc="-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Z</a:t>
            </a:r>
            <a:r>
              <a:rPr sz="700" b="1" i="1" dirty="0">
                <a:latin typeface="Arial"/>
                <a:cs typeface="Arial"/>
              </a:rPr>
              <a:t>b</a:t>
            </a:r>
            <a:r>
              <a:rPr sz="700" b="1" i="1" spc="95" dirty="0">
                <a:latin typeface="Arial"/>
                <a:cs typeface="Arial"/>
              </a:rPr>
              <a:t> </a:t>
            </a:r>
            <a:r>
              <a:rPr sz="1650" i="1" spc="-75" baseline="5050" dirty="0">
                <a:latin typeface="Arial"/>
                <a:cs typeface="Arial"/>
              </a:rPr>
              <a:t>)</a:t>
            </a:r>
            <a:endParaRPr sz="1650" baseline="50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9795" y="4873751"/>
            <a:ext cx="3504564" cy="8221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9100" y="8023097"/>
            <a:ext cx="1924812" cy="62712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8770" y="9000858"/>
            <a:ext cx="2126996" cy="59118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229485" y="6633844"/>
            <a:ext cx="3218815" cy="935990"/>
            <a:chOff x="2229485" y="6633844"/>
            <a:chExt cx="3218815" cy="93599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9485" y="6633844"/>
              <a:ext cx="3218688" cy="6769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9455" y="7313294"/>
              <a:ext cx="1317241" cy="25653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8231" y="5871336"/>
            <a:ext cx="3272077" cy="57277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4820" y="883919"/>
            <a:ext cx="1089761" cy="4870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819" y="3844543"/>
            <a:ext cx="438578" cy="8223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94989" y="2390520"/>
            <a:ext cx="2011172" cy="2151380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4088" y="-2031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99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648715"/>
            <a:ext cx="4004945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ts val="1265"/>
              </a:lnSpc>
              <a:spcBef>
                <a:spcPts val="100"/>
              </a:spcBef>
            </a:pPr>
            <a:r>
              <a:rPr sz="1650" b="1" i="1" baseline="5050" dirty="0">
                <a:latin typeface="Arial"/>
                <a:cs typeface="Arial"/>
              </a:rPr>
              <a:t>Example</a:t>
            </a:r>
            <a:r>
              <a:rPr sz="1650" b="1" i="1" spc="-3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4:</a:t>
            </a:r>
            <a:r>
              <a:rPr sz="1650" b="1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Repeat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analysis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-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Example: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3</a:t>
            </a:r>
            <a:r>
              <a:rPr sz="1650" i="1" spc="-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with</a:t>
            </a:r>
            <a:r>
              <a:rPr sz="1650" i="1" spc="-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C</a:t>
            </a:r>
            <a:r>
              <a:rPr sz="700" i="1" dirty="0">
                <a:latin typeface="Arial"/>
                <a:cs typeface="Arial"/>
              </a:rPr>
              <a:t>E</a:t>
            </a:r>
            <a:r>
              <a:rPr sz="700" i="1" spc="10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in</a:t>
            </a:r>
            <a:r>
              <a:rPr sz="1650" i="1" spc="-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place</a:t>
            </a:r>
            <a:endParaRPr sz="1650" baseline="505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3227958"/>
            <a:ext cx="4863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latin typeface="Calibri"/>
                <a:cs typeface="Calibri"/>
              </a:rPr>
              <a:t>Example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5:</a:t>
            </a:r>
            <a:r>
              <a:rPr sz="1100" b="1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network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of</a:t>
            </a:r>
            <a:r>
              <a:rPr sz="1100" i="1" spc="-10" dirty="0">
                <a:latin typeface="Calibri"/>
                <a:cs typeface="Calibri"/>
              </a:rPr>
              <a:t> fig6-</a:t>
            </a:r>
            <a:r>
              <a:rPr sz="1100" i="1" dirty="0">
                <a:latin typeface="Calibri"/>
                <a:cs typeface="Calibri"/>
              </a:rPr>
              <a:t>14,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determine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(</a:t>
            </a:r>
            <a:r>
              <a:rPr sz="1100" b="1" i="1" dirty="0">
                <a:latin typeface="Calibri"/>
                <a:cs typeface="Calibri"/>
              </a:rPr>
              <a:t>using</a:t>
            </a:r>
            <a:r>
              <a:rPr sz="1100" b="1" i="1" spc="-20" dirty="0">
                <a:latin typeface="Calibri"/>
                <a:cs typeface="Calibri"/>
              </a:rPr>
              <a:t> </a:t>
            </a:r>
            <a:r>
              <a:rPr sz="1100" b="1" i="1" dirty="0">
                <a:latin typeface="Calibri"/>
                <a:cs typeface="Calibri"/>
              </a:rPr>
              <a:t>appropriate</a:t>
            </a:r>
            <a:r>
              <a:rPr sz="1100" b="1" i="1" spc="-25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approximation</a:t>
            </a:r>
            <a:r>
              <a:rPr sz="1100" i="1" spc="-1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5260" y="5582792"/>
            <a:ext cx="1198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14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Example5: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5748908"/>
            <a:ext cx="525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374B80"/>
                </a:solidFill>
                <a:latin typeface="Calibri Light"/>
                <a:cs typeface="Calibri Light"/>
              </a:rPr>
              <a:t>Solution: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32" y="7878317"/>
            <a:ext cx="6410325" cy="355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sz="1100" b="1" i="1" dirty="0">
                <a:latin typeface="Arial"/>
                <a:cs typeface="Arial"/>
              </a:rPr>
              <a:t>(b)</a:t>
            </a:r>
            <a:r>
              <a:rPr sz="1100" b="1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ac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equivalent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circuit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provided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15.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resulting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now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different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from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fig6- </a:t>
            </a:r>
            <a:r>
              <a:rPr sz="1100" i="1" dirty="0">
                <a:latin typeface="Arial"/>
                <a:cs typeface="Arial"/>
              </a:rPr>
              <a:t>11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only by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fact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that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now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32" y="9306255"/>
            <a:ext cx="6165850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0654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15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ac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equivalent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i="1" baseline="5050" dirty="0">
                <a:latin typeface="Calibri"/>
                <a:cs typeface="Calibri"/>
              </a:rPr>
              <a:t>Testing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condition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of</a:t>
            </a:r>
            <a:r>
              <a:rPr sz="1650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7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≥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10(R</a:t>
            </a:r>
            <a:r>
              <a:rPr sz="700" b="1" i="1" dirty="0">
                <a:latin typeface="Calibri"/>
                <a:cs typeface="Calibri"/>
              </a:rPr>
              <a:t>C</a:t>
            </a:r>
            <a:r>
              <a:rPr sz="700" b="1" i="1" spc="75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+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E</a:t>
            </a:r>
            <a:r>
              <a:rPr sz="1650" b="1" i="1" baseline="5050" dirty="0">
                <a:latin typeface="Calibri"/>
                <a:cs typeface="Calibri"/>
              </a:rPr>
              <a:t>)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and</a:t>
            </a:r>
            <a:r>
              <a:rPr sz="1650" b="1" i="1" spc="-15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r</a:t>
            </a:r>
            <a:r>
              <a:rPr sz="700" b="1" i="1" dirty="0">
                <a:latin typeface="Calibri"/>
                <a:cs typeface="Calibri"/>
              </a:rPr>
              <a:t>o</a:t>
            </a:r>
            <a:r>
              <a:rPr sz="700" b="1" i="1" spc="7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≥</a:t>
            </a:r>
            <a:r>
              <a:rPr sz="1650" b="1" i="1" spc="-37" baseline="5050" dirty="0">
                <a:latin typeface="Calibri"/>
                <a:cs typeface="Calibri"/>
              </a:rPr>
              <a:t> </a:t>
            </a:r>
            <a:r>
              <a:rPr sz="1650" b="1" i="1" baseline="5050" dirty="0">
                <a:latin typeface="Calibri"/>
                <a:cs typeface="Calibri"/>
              </a:rPr>
              <a:t>10R</a:t>
            </a:r>
            <a:r>
              <a:rPr sz="700" b="1" i="1" dirty="0">
                <a:latin typeface="Calibri"/>
                <a:cs typeface="Calibri"/>
              </a:rPr>
              <a:t>C</a:t>
            </a:r>
            <a:r>
              <a:rPr sz="700" b="1" i="1" spc="7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are</a:t>
            </a:r>
            <a:r>
              <a:rPr sz="1650" i="1" spc="-52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both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satisfied.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Using</a:t>
            </a:r>
            <a:r>
              <a:rPr sz="1650" i="1" spc="-37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appropriate</a:t>
            </a:r>
            <a:r>
              <a:rPr sz="1650" i="1" spc="-30" baseline="5050" dirty="0">
                <a:latin typeface="Calibri"/>
                <a:cs typeface="Calibri"/>
              </a:rPr>
              <a:t> </a:t>
            </a:r>
            <a:r>
              <a:rPr sz="1650" i="1" baseline="5050" dirty="0">
                <a:latin typeface="Calibri"/>
                <a:cs typeface="Calibri"/>
              </a:rPr>
              <a:t>approximations</a:t>
            </a:r>
            <a:r>
              <a:rPr sz="1650" i="1" spc="-15" baseline="5050" dirty="0">
                <a:latin typeface="Calibri"/>
                <a:cs typeface="Calibri"/>
              </a:rPr>
              <a:t> yields</a:t>
            </a:r>
            <a:endParaRPr sz="1650" baseline="50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9979" y="5956553"/>
            <a:ext cx="3086608" cy="19438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3123" y="8221979"/>
            <a:ext cx="2803271" cy="123587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046604" y="1009649"/>
            <a:ext cx="3840479" cy="2235835"/>
            <a:chOff x="2046604" y="1009649"/>
            <a:chExt cx="3840479" cy="22358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604" y="1009649"/>
              <a:ext cx="3840479" cy="9753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2989" y="1989454"/>
              <a:ext cx="3243580" cy="125602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9589" y="3706748"/>
            <a:ext cx="2626994" cy="2041905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3983" y="-20319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2640837"/>
            <a:ext cx="1962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Repeat</a:t>
            </a:r>
            <a:r>
              <a:rPr sz="1650" spc="-22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Example</a:t>
            </a:r>
            <a:r>
              <a:rPr sz="1650" spc="-37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5:</a:t>
            </a:r>
            <a:r>
              <a:rPr sz="1650" spc="-15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with</a:t>
            </a:r>
            <a:r>
              <a:rPr sz="1650" spc="-22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C</a:t>
            </a:r>
            <a:r>
              <a:rPr sz="700" dirty="0">
                <a:solidFill>
                  <a:srgbClr val="374B80"/>
                </a:solidFill>
                <a:latin typeface="Calibri Light"/>
                <a:cs typeface="Calibri Light"/>
              </a:rPr>
              <a:t>E</a:t>
            </a:r>
            <a:r>
              <a:rPr sz="700" spc="75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baseline="5050" dirty="0">
                <a:solidFill>
                  <a:srgbClr val="374B80"/>
                </a:solidFill>
                <a:latin typeface="Calibri Light"/>
                <a:cs typeface="Calibri Light"/>
              </a:rPr>
              <a:t>in</a:t>
            </a:r>
            <a:r>
              <a:rPr sz="1650" spc="-22" baseline="5050" dirty="0">
                <a:solidFill>
                  <a:srgbClr val="374B80"/>
                </a:solidFill>
                <a:latin typeface="Calibri Light"/>
                <a:cs typeface="Calibri Light"/>
              </a:rPr>
              <a:t> </a:t>
            </a:r>
            <a:r>
              <a:rPr sz="1650" spc="-30" baseline="5050" dirty="0">
                <a:solidFill>
                  <a:srgbClr val="374B80"/>
                </a:solidFill>
                <a:latin typeface="Calibri Light"/>
                <a:cs typeface="Calibri Light"/>
              </a:rPr>
              <a:t>place</a:t>
            </a:r>
            <a:endParaRPr sz="1650" baseline="50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108" y="5054218"/>
            <a:ext cx="1819910" cy="1739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00" b="1" i="1" spc="-10" dirty="0">
                <a:solidFill>
                  <a:srgbClr val="000040"/>
                </a:solidFill>
                <a:latin typeface="Arial"/>
                <a:cs typeface="Arial"/>
              </a:rPr>
              <a:t>4-</a:t>
            </a:r>
            <a:r>
              <a:rPr sz="1100" b="1" i="1" spc="-200" dirty="0">
                <a:solidFill>
                  <a:srgbClr val="000040"/>
                </a:solidFill>
                <a:latin typeface="Arial"/>
                <a:cs typeface="Arial"/>
              </a:rPr>
              <a:t> </a:t>
            </a:r>
            <a:r>
              <a:rPr sz="900" b="1" i="1" spc="-10" dirty="0">
                <a:solidFill>
                  <a:srgbClr val="000040"/>
                </a:solidFill>
                <a:latin typeface="Arial"/>
                <a:cs typeface="Arial"/>
              </a:rPr>
              <a:t>Emitter-</a:t>
            </a:r>
            <a:r>
              <a:rPr sz="900" b="1" i="1" dirty="0">
                <a:solidFill>
                  <a:srgbClr val="000040"/>
                </a:solidFill>
                <a:latin typeface="Arial"/>
                <a:cs typeface="Arial"/>
              </a:rPr>
              <a:t>Follower</a:t>
            </a:r>
            <a:r>
              <a:rPr sz="900" b="1" i="1" spc="20" dirty="0">
                <a:solidFill>
                  <a:srgbClr val="000040"/>
                </a:solidFill>
                <a:latin typeface="Arial"/>
                <a:cs typeface="Arial"/>
              </a:rPr>
              <a:t> </a:t>
            </a:r>
            <a:r>
              <a:rPr sz="900" b="1" i="1" spc="-10" dirty="0">
                <a:solidFill>
                  <a:srgbClr val="000040"/>
                </a:solidFill>
                <a:latin typeface="Arial"/>
                <a:cs typeface="Arial"/>
              </a:rPr>
              <a:t>Configuration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5204840"/>
            <a:ext cx="6441440" cy="8369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55"/>
              </a:spcBef>
            </a:pPr>
            <a:r>
              <a:rPr sz="1100" i="1" dirty="0">
                <a:latin typeface="Arial"/>
                <a:cs typeface="Arial"/>
              </a:rPr>
              <a:t>Since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output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taken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from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emitter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terminal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transistor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shown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Fig6-16,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network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is </a:t>
            </a:r>
            <a:r>
              <a:rPr sz="1100" i="1" spc="-10" dirty="0">
                <a:latin typeface="Arial"/>
                <a:cs typeface="Arial"/>
              </a:rPr>
              <a:t>emitter-follower.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output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voltage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always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slightly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less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than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input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signal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due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drop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from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base </a:t>
            </a:r>
            <a:r>
              <a:rPr sz="1650" i="1" baseline="5050" dirty="0">
                <a:latin typeface="Arial"/>
                <a:cs typeface="Arial"/>
              </a:rPr>
              <a:t>to</a:t>
            </a:r>
            <a:r>
              <a:rPr sz="1650" i="1" spc="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emitter,</a:t>
            </a:r>
            <a:r>
              <a:rPr sz="1650" i="1" spc="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but</a:t>
            </a:r>
            <a:r>
              <a:rPr sz="1650" i="1" spc="22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approximation</a:t>
            </a:r>
            <a:r>
              <a:rPr sz="1650" i="1" spc="52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A</a:t>
            </a:r>
            <a:r>
              <a:rPr sz="700" b="1" i="1" dirty="0">
                <a:latin typeface="Arial"/>
                <a:cs typeface="Arial"/>
              </a:rPr>
              <a:t>v</a:t>
            </a:r>
            <a:r>
              <a:rPr sz="700" b="1" i="1" spc="14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≈</a:t>
            </a:r>
            <a:r>
              <a:rPr sz="1650" b="1" i="1" spc="30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1</a:t>
            </a:r>
            <a:r>
              <a:rPr sz="1650" i="1" baseline="5050" dirty="0">
                <a:latin typeface="Arial"/>
                <a:cs typeface="Arial"/>
              </a:rPr>
              <a:t>.</a:t>
            </a:r>
            <a:r>
              <a:rPr sz="1650" i="1" spc="44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fact</a:t>
            </a:r>
            <a:r>
              <a:rPr sz="1650" i="1" spc="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that</a:t>
            </a:r>
            <a:r>
              <a:rPr sz="1650" i="1" spc="37" baseline="5050" dirty="0">
                <a:latin typeface="Arial"/>
                <a:cs typeface="Arial"/>
              </a:rPr>
              <a:t> </a:t>
            </a:r>
            <a:r>
              <a:rPr sz="1650" b="1" i="1" baseline="5050" dirty="0">
                <a:latin typeface="Arial"/>
                <a:cs typeface="Arial"/>
              </a:rPr>
              <a:t>V</a:t>
            </a:r>
            <a:r>
              <a:rPr sz="700" b="1" i="1" dirty="0">
                <a:latin typeface="Arial"/>
                <a:cs typeface="Arial"/>
              </a:rPr>
              <a:t>o</a:t>
            </a:r>
            <a:r>
              <a:rPr sz="700" b="1" i="1" spc="13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"follows"</a:t>
            </a:r>
            <a:r>
              <a:rPr sz="1650" i="1" spc="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the</a:t>
            </a:r>
            <a:r>
              <a:rPr sz="1650" i="1" spc="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magnitude</a:t>
            </a:r>
            <a:r>
              <a:rPr sz="1650" i="1" spc="30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of</a:t>
            </a:r>
            <a:r>
              <a:rPr sz="1650" i="1" spc="37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V</a:t>
            </a:r>
            <a:r>
              <a:rPr sz="700" i="1" dirty="0">
                <a:latin typeface="Arial"/>
                <a:cs typeface="Arial"/>
              </a:rPr>
              <a:t>i</a:t>
            </a:r>
            <a:r>
              <a:rPr sz="700" i="1" spc="135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with</a:t>
            </a:r>
            <a:r>
              <a:rPr sz="1650" i="1" spc="15" baseline="5050" dirty="0">
                <a:latin typeface="Arial"/>
                <a:cs typeface="Arial"/>
              </a:rPr>
              <a:t> </a:t>
            </a:r>
            <a:r>
              <a:rPr sz="1650" i="1" baseline="5050" dirty="0">
                <a:latin typeface="Arial"/>
                <a:cs typeface="Arial"/>
              </a:rPr>
              <a:t>an</a:t>
            </a:r>
            <a:r>
              <a:rPr sz="1650" i="1" spc="30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Arial"/>
                <a:cs typeface="Arial"/>
              </a:rPr>
              <a:t>in-phase </a:t>
            </a:r>
            <a:r>
              <a:rPr sz="1100" i="1" dirty="0">
                <a:latin typeface="Arial"/>
                <a:cs typeface="Arial"/>
              </a:rPr>
              <a:t>relationship</a:t>
            </a:r>
            <a:r>
              <a:rPr sz="1100" i="1" spc="18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18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18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emitter-</a:t>
            </a:r>
            <a:r>
              <a:rPr sz="1100" i="1" dirty="0">
                <a:latin typeface="Arial"/>
                <a:cs typeface="Arial"/>
              </a:rPr>
              <a:t>follower.</a:t>
            </a:r>
            <a:r>
              <a:rPr sz="1100" i="1" spc="19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19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emitter-</a:t>
            </a:r>
            <a:r>
              <a:rPr sz="1100" i="1" dirty="0">
                <a:latin typeface="Arial"/>
                <a:cs typeface="Arial"/>
              </a:rPr>
              <a:t>follower</a:t>
            </a:r>
            <a:r>
              <a:rPr sz="1100" i="1" spc="19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configuration</a:t>
            </a:r>
            <a:r>
              <a:rPr sz="1100" i="1" spc="18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used</a:t>
            </a:r>
            <a:r>
              <a:rPr sz="1100" i="1" spc="18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19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impedance-matching </a:t>
            </a:r>
            <a:r>
              <a:rPr sz="1100" i="1" dirty="0">
                <a:latin typeface="Arial"/>
                <a:cs typeface="Arial"/>
              </a:rPr>
              <a:t>purposes,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presents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high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impedance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at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input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and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low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impedance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output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9401" y="7642097"/>
            <a:ext cx="2385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6-16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Emitter-</a:t>
            </a:r>
            <a:r>
              <a:rPr sz="1100" i="1" dirty="0">
                <a:latin typeface="Arial"/>
                <a:cs typeface="Arial"/>
              </a:rPr>
              <a:t>follower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configuration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333" y="711707"/>
            <a:ext cx="3755963" cy="17053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3700" y="6195059"/>
            <a:ext cx="1938020" cy="159816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154554" y="2838449"/>
            <a:ext cx="3535679" cy="1990725"/>
            <a:chOff x="2154554" y="2838449"/>
            <a:chExt cx="3535679" cy="19907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2394" y="2838449"/>
              <a:ext cx="2536189" cy="927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4554" y="3768089"/>
              <a:ext cx="3535679" cy="1061085"/>
            </a:xfrm>
            <a:prstGeom prst="rect">
              <a:avLst/>
            </a:prstGeom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3983" y="-20319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101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9316" y="2157730"/>
            <a:ext cx="24720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Fig6-</a:t>
            </a:r>
            <a:r>
              <a:rPr sz="1100" i="1" dirty="0">
                <a:latin typeface="Arial"/>
                <a:cs typeface="Arial"/>
              </a:rPr>
              <a:t>17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re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model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network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fig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6-</a:t>
            </a:r>
            <a:r>
              <a:rPr sz="1100" i="1" spc="-25" dirty="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711707"/>
            <a:ext cx="2218690" cy="15976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19923</Words>
  <Application>Microsoft Office PowerPoint</Application>
  <PresentationFormat>Custom</PresentationFormat>
  <Paragraphs>1239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LECTURE NOTES SUBJECT: BASIC ELECTRONICS COURSE: BTECH SEMESTER: 2ND Dept.: EEE         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 SUBJECT: BASIC ELECTRONICS COURSE: BTECH SEMESTER: 2ND Dept.: EEE</dc:title>
  <dc:creator>ANURAG PRUSTY</dc:creator>
  <cp:lastModifiedBy>user</cp:lastModifiedBy>
  <cp:revision>4</cp:revision>
  <dcterms:created xsi:type="dcterms:W3CDTF">2025-03-11T07:10:18Z</dcterms:created>
  <dcterms:modified xsi:type="dcterms:W3CDTF">2025-03-11T07:19:50Z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2025-03-11T00:00:00Z</vt:filetime>
  </property>
  <property fmtid="{D5CDD505-2E9C-101B-9397-08002B2CF9AE}" pid="5" name="Producer">
    <vt:lpwstr>www.ilovepdf.com</vt:lpwstr>
  </property>
</Properties>
</file>